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46" r:id="rId4"/>
  </p:sldMasterIdLst>
  <p:sldIdLst>
    <p:sldId id="266" r:id="rId5"/>
    <p:sldId id="264" r:id="rId6"/>
    <p:sldId id="268" r:id="rId7"/>
    <p:sldId id="271" r:id="rId8"/>
    <p:sldId id="273" r:id="rId9"/>
    <p:sldId id="275" r:id="rId10"/>
    <p:sldId id="278" r:id="rId11"/>
    <p:sldId id="280" r:id="rId12"/>
    <p:sldId id="330" r:id="rId13"/>
    <p:sldId id="281" r:id="rId14"/>
    <p:sldId id="284" r:id="rId15"/>
    <p:sldId id="291" r:id="rId16"/>
    <p:sldId id="327" r:id="rId17"/>
    <p:sldId id="286" r:id="rId18"/>
    <p:sldId id="288" r:id="rId19"/>
    <p:sldId id="293" r:id="rId20"/>
    <p:sldId id="296" r:id="rId21"/>
    <p:sldId id="298" r:id="rId22"/>
    <p:sldId id="301" r:id="rId23"/>
    <p:sldId id="306" r:id="rId24"/>
    <p:sldId id="307" r:id="rId25"/>
    <p:sldId id="309" r:id="rId26"/>
    <p:sldId id="326" r:id="rId27"/>
    <p:sldId id="313" r:id="rId28"/>
    <p:sldId id="328" r:id="rId29"/>
    <p:sldId id="316" r:id="rId30"/>
    <p:sldId id="319" r:id="rId31"/>
    <p:sldId id="320" r:id="rId32"/>
    <p:sldId id="322" r:id="rId33"/>
    <p:sldId id="325" r:id="rId34"/>
    <p:sldId id="329"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A8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3C4DD2-CC54-4CBB-AA7B-AA530F7ABBB9}" v="695" dt="2020-05-03T18:04:09.112"/>
    <p1510:client id="{C26912CA-3D9F-494E-9A81-57F8AA3076DB}" v="1" dt="2020-05-08T19:33:09.7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1" autoAdjust="0"/>
    <p:restoredTop sz="94660"/>
  </p:normalViewPr>
  <p:slideViewPr>
    <p:cSldViewPr snapToGrid="0">
      <p:cViewPr varScale="1">
        <p:scale>
          <a:sx n="72" d="100"/>
          <a:sy n="72" d="100"/>
        </p:scale>
        <p:origin x="57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9/25/2020</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58331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9/25/2020</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72269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9/25/2020</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618272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ABD54-F0F4-4861-93CF-BDE389CF77BF}"/>
              </a:ext>
            </a:extLst>
          </p:cNvPr>
          <p:cNvSpPr>
            <a:spLocks noGrp="1"/>
          </p:cNvSpPr>
          <p:nvPr>
            <p:ph type="title"/>
          </p:nvPr>
        </p:nvSpPr>
        <p:spPr/>
        <p:txBody>
          <a:bodyPr/>
          <a:lstStyle/>
          <a:p>
            <a:r>
              <a:rPr lang="en-US"/>
              <a:t>Click to edit Master title style</a:t>
            </a:r>
          </a:p>
        </p:txBody>
      </p:sp>
      <p:sp>
        <p:nvSpPr>
          <p:cNvPr id="3" name="Text Placeholder 2">
            <a:extLst>
              <a:ext uri="{FF2B5EF4-FFF2-40B4-BE49-F238E27FC236}">
                <a16:creationId xmlns:a16="http://schemas.microsoft.com/office/drawing/2014/main" id="{063B128C-0B67-461C-AA71-B0398873637F}"/>
              </a:ext>
            </a:extLst>
          </p:cNvPr>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685D56-6B5F-47AE-A852-4C7829BF8300}"/>
              </a:ext>
            </a:extLst>
          </p:cNvPr>
          <p:cNvSpPr>
            <a:spLocks noGrp="1"/>
          </p:cNvSpPr>
          <p:nvPr>
            <p:ph type="dt" sz="half" idx="10"/>
          </p:nvPr>
        </p:nvSpPr>
        <p:spPr/>
        <p:txBody>
          <a:bodyPr/>
          <a:lstStyle/>
          <a:p>
            <a:fld id="{9BD4EB38-38DE-4840-BA64-1FD8ECF69ECE}" type="datetimeFigureOut">
              <a:rPr lang="en-US" smtClean="0"/>
              <a:t>9/25/2020</a:t>
            </a:fld>
            <a:endParaRPr lang="en-US"/>
          </a:p>
        </p:txBody>
      </p:sp>
      <p:sp>
        <p:nvSpPr>
          <p:cNvPr id="5" name="Footer Placeholder 4">
            <a:extLst>
              <a:ext uri="{FF2B5EF4-FFF2-40B4-BE49-F238E27FC236}">
                <a16:creationId xmlns:a16="http://schemas.microsoft.com/office/drawing/2014/main" id="{A1D65B1E-4DB7-4B48-920C-2A84D7C847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380A1D-B786-4962-ACF9-E9240CB737BD}"/>
              </a:ext>
            </a:extLst>
          </p:cNvPr>
          <p:cNvSpPr>
            <a:spLocks noGrp="1"/>
          </p:cNvSpPr>
          <p:nvPr>
            <p:ph type="sldNum" sz="quarter" idx="12"/>
          </p:nvPr>
        </p:nvSpPr>
        <p:spPr/>
        <p:txBody>
          <a:bodyPr/>
          <a:lstStyle/>
          <a:p>
            <a:fld id="{ED8BC9D7-40F1-4803-99CA-DD479A5A418E}" type="slidenum">
              <a:rPr lang="en-US" smtClean="0"/>
              <a:t>‹#›</a:t>
            </a:fld>
            <a:endParaRPr lang="en-US"/>
          </a:p>
        </p:txBody>
      </p:sp>
    </p:spTree>
    <p:extLst>
      <p:ext uri="{BB962C8B-B14F-4D97-AF65-F5344CB8AC3E}">
        <p14:creationId xmlns:p14="http://schemas.microsoft.com/office/powerpoint/2010/main" val="599056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9/25/2020</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92670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9/25/2020</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04162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9/25/2020</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5666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9/25/2020</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68194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9/25/2020</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11860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9/25/2020</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01422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9/25/2020</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933282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9/25/2020</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23267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9/25/2020</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4982234"/>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47" r:id="rId3"/>
    <p:sldLayoutId id="2147483743" r:id="rId4"/>
    <p:sldLayoutId id="2147483738" r:id="rId5"/>
    <p:sldLayoutId id="2147483732" r:id="rId6"/>
    <p:sldLayoutId id="2147483733" r:id="rId7"/>
    <p:sldLayoutId id="2147483734" r:id="rId8"/>
    <p:sldLayoutId id="2147483735" r:id="rId9"/>
    <p:sldLayoutId id="2147483736" r:id="rId10"/>
    <p:sldLayoutId id="2147483737" r:id="rId11"/>
    <p:sldLayoutId id="2147483750" r:id="rId12"/>
  </p:sldLayoutIdLst>
  <p:hf sldNum="0" hdr="0" ftr="0" dt="0"/>
  <p:txStyles>
    <p:titleStyle>
      <a:lvl1pPr algn="l" defTabSz="914400" rtl="0" eaLnBrk="1" latinLnBrk="0" hangingPunct="1">
        <a:lnSpc>
          <a:spcPct val="90000"/>
        </a:lnSpc>
        <a:spcBef>
          <a:spcPct val="0"/>
        </a:spcBef>
        <a:buNone/>
        <a:defRPr sz="47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aalter@lshv.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hyperlink" Target="https://www.berkeweisslaw.com/coronavirus-resources-employers-and-employees" TargetMode="External"/><Relationship Id="rId2" Type="http://schemas.openxmlformats.org/officeDocument/2006/relationships/hyperlink" Target="https://labor.ny.gov/ui/pdfs/self-employed-ui-guide.pdf" TargetMode="External"/><Relationship Id="rId1" Type="http://schemas.openxmlformats.org/officeDocument/2006/relationships/slideLayout" Target="../slideLayouts/slideLayout12.xml"/><Relationship Id="rId4" Type="http://schemas.openxmlformats.org/officeDocument/2006/relationships/hyperlink" Target="https://www.nelp.org/"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hyperlink" Target="https://uiappeals.ny.gov/searchdecisions"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A9FB1-803D-405E-8138-8B3CE9E5E738}"/>
              </a:ext>
            </a:extLst>
          </p:cNvPr>
          <p:cNvSpPr>
            <a:spLocks noGrp="1"/>
          </p:cNvSpPr>
          <p:nvPr>
            <p:ph type="title"/>
          </p:nvPr>
        </p:nvSpPr>
        <p:spPr/>
        <p:txBody>
          <a:bodyPr/>
          <a:lstStyle/>
          <a:p>
            <a:r>
              <a:rPr lang="en-US" altLang="zh-CN" kern="150" dirty="0">
                <a:latin typeface="Times New Roman" panose="02020603050405020304" pitchFamily="18" charset="0"/>
              </a:rPr>
              <a:t>Summary of presentation</a:t>
            </a:r>
            <a:endParaRPr lang="en-US" altLang="zh-CN" b="0" i="0" strike="noStrike" kern="150" baseline="0" dirty="0">
              <a:latin typeface="Times New Roman" panose="02020603050405020304" pitchFamily="18" charset="0"/>
            </a:endParaRPr>
          </a:p>
        </p:txBody>
      </p:sp>
      <p:sp>
        <p:nvSpPr>
          <p:cNvPr id="3" name="Text Placeholder 2">
            <a:extLst>
              <a:ext uri="{FF2B5EF4-FFF2-40B4-BE49-F238E27FC236}">
                <a16:creationId xmlns:a16="http://schemas.microsoft.com/office/drawing/2014/main" id="{2B6A7171-21B6-417C-BB48-A291831B194D}"/>
              </a:ext>
            </a:extLst>
          </p:cNvPr>
          <p:cNvSpPr>
            <a:spLocks noGrp="1"/>
          </p:cNvSpPr>
          <p:nvPr>
            <p:ph type="body" idx="1"/>
          </p:nvPr>
        </p:nvSpPr>
        <p:spPr/>
        <p:txBody>
          <a:bodyPr>
            <a:normAutofit/>
          </a:bodyPr>
          <a:lstStyle/>
          <a:p>
            <a:pPr lvl="0"/>
            <a:r>
              <a:rPr lang="en-US" altLang="zh-CN" kern="150" dirty="0">
                <a:latin typeface="Times New Roman" panose="02020603050405020304" pitchFamily="18" charset="0"/>
              </a:rPr>
              <a:t>	</a:t>
            </a:r>
          </a:p>
          <a:p>
            <a:pPr lvl="0"/>
            <a:r>
              <a:rPr lang="en-US" altLang="zh-CN" sz="2400" kern="150" dirty="0">
                <a:latin typeface="Times New Roman" panose="02020603050405020304" pitchFamily="18" charset="0"/>
              </a:rPr>
              <a:t>-Eligibility for Unemployment Insurance Benefits (UIB) in New York</a:t>
            </a:r>
          </a:p>
          <a:p>
            <a:pPr lvl="0"/>
            <a:r>
              <a:rPr lang="en-US" altLang="zh-CN" sz="2400" kern="150" dirty="0">
                <a:latin typeface="Times New Roman" panose="02020603050405020304" pitchFamily="18" charset="0"/>
              </a:rPr>
              <a:t>-What you need to know if a client requests legal assistance with a denial of UIB</a:t>
            </a:r>
          </a:p>
          <a:p>
            <a:pPr lvl="0"/>
            <a:r>
              <a:rPr lang="en-US" altLang="zh-CN" sz="2400" kern="150" dirty="0">
                <a:highlight>
                  <a:srgbClr val="FFFF00"/>
                </a:highlight>
                <a:latin typeface="Times New Roman" panose="02020603050405020304" pitchFamily="18" charset="0"/>
              </a:rPr>
              <a:t>-Highlighted sections indicate ongoing legal developments related to COVID-19</a:t>
            </a:r>
            <a:endParaRPr lang="en-US" altLang="zh-CN" sz="2400" b="0" i="0" u="none" strike="noStrike" kern="150" baseline="0" dirty="0">
              <a:highlight>
                <a:srgbClr val="FFFF00"/>
              </a:highlight>
              <a:latin typeface="Times New Roman" panose="02020603050405020304" pitchFamily="18" charset="0"/>
            </a:endParaRPr>
          </a:p>
        </p:txBody>
      </p:sp>
      <p:pic>
        <p:nvPicPr>
          <p:cNvPr id="4" name="Picture 3" descr="A close up of a sign&#10;&#10;Description automatically generated">
            <a:extLst>
              <a:ext uri="{FF2B5EF4-FFF2-40B4-BE49-F238E27FC236}">
                <a16:creationId xmlns:a16="http://schemas.microsoft.com/office/drawing/2014/main" id="{562E0883-15F7-4937-893E-D2D6B7EDB7A1}"/>
              </a:ext>
            </a:extLst>
          </p:cNvPr>
          <p:cNvPicPr>
            <a:picLocks noChangeAspect="1"/>
          </p:cNvPicPr>
          <p:nvPr/>
        </p:nvPicPr>
        <p:blipFill>
          <a:blip r:embed="rId2"/>
          <a:stretch>
            <a:fillRect/>
          </a:stretch>
        </p:blipFill>
        <p:spPr>
          <a:xfrm>
            <a:off x="5222803" y="4701474"/>
            <a:ext cx="1746394" cy="1167618"/>
          </a:xfrm>
          <a:prstGeom prst="rect">
            <a:avLst/>
          </a:prstGeom>
        </p:spPr>
      </p:pic>
      <p:pic>
        <p:nvPicPr>
          <p:cNvPr id="5" name="Picture 4" descr="A picture containing drawing&#10;&#10;Description automatically generated">
            <a:extLst>
              <a:ext uri="{FF2B5EF4-FFF2-40B4-BE49-F238E27FC236}">
                <a16:creationId xmlns:a16="http://schemas.microsoft.com/office/drawing/2014/main" id="{6D34EB7B-C6E7-47E7-856E-7D221AA1DB9A}"/>
              </a:ext>
            </a:extLst>
          </p:cNvPr>
          <p:cNvPicPr>
            <a:picLocks noChangeAspect="1"/>
          </p:cNvPicPr>
          <p:nvPr/>
        </p:nvPicPr>
        <p:blipFill>
          <a:blip r:embed="rId3"/>
          <a:stretch>
            <a:fillRect/>
          </a:stretch>
        </p:blipFill>
        <p:spPr>
          <a:xfrm>
            <a:off x="7136540" y="5285283"/>
            <a:ext cx="1852715" cy="508535"/>
          </a:xfrm>
          <a:prstGeom prst="rect">
            <a:avLst/>
          </a:prstGeom>
        </p:spPr>
      </p:pic>
    </p:spTree>
    <p:extLst>
      <p:ext uri="{BB962C8B-B14F-4D97-AF65-F5344CB8AC3E}">
        <p14:creationId xmlns:p14="http://schemas.microsoft.com/office/powerpoint/2010/main" val="11110218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49422-BDB0-4547-9C44-DBB9D4FAB934}"/>
              </a:ext>
            </a:extLst>
          </p:cNvPr>
          <p:cNvSpPr>
            <a:spLocks noGrp="1"/>
          </p:cNvSpPr>
          <p:nvPr>
            <p:ph type="title"/>
          </p:nvPr>
        </p:nvSpPr>
        <p:spPr/>
        <p:txBody>
          <a:bodyPr>
            <a:normAutofit/>
          </a:bodyPr>
          <a:lstStyle/>
          <a:p>
            <a:pPr marR="0" rtl="0"/>
            <a:r>
              <a:rPr lang="en-US" altLang="zh-CN" b="1" i="0" u="none" strike="noStrike" kern="150" baseline="0" dirty="0">
                <a:latin typeface="Times New Roman" panose="02020603050405020304" pitchFamily="18" charset="0"/>
              </a:rPr>
              <a:t>Connection to Covid-19?</a:t>
            </a:r>
          </a:p>
        </p:txBody>
      </p:sp>
      <p:sp>
        <p:nvSpPr>
          <p:cNvPr id="3" name="Text Placeholder 2">
            <a:extLst>
              <a:ext uri="{FF2B5EF4-FFF2-40B4-BE49-F238E27FC236}">
                <a16:creationId xmlns:a16="http://schemas.microsoft.com/office/drawing/2014/main" id="{60F23220-45CD-4EC4-956D-6F55E521B4A3}"/>
              </a:ext>
            </a:extLst>
          </p:cNvPr>
          <p:cNvSpPr>
            <a:spLocks noGrp="1"/>
          </p:cNvSpPr>
          <p:nvPr>
            <p:ph type="body" idx="1"/>
          </p:nvPr>
        </p:nvSpPr>
        <p:spPr/>
        <p:txBody>
          <a:bodyPr/>
          <a:lstStyle/>
          <a:p>
            <a:r>
              <a:rPr lang="en-US" altLang="zh-CN" kern="150" dirty="0">
                <a:latin typeface="Times New Roman" panose="02020603050405020304" pitchFamily="18" charset="0"/>
              </a:rPr>
              <a:t>Under the PUC,  like regular UIB,  there is no requirement that COVID-19 was reason for the loss of the job.  This is not the case under the PUA, discussed below.</a:t>
            </a:r>
            <a:endParaRPr lang="en-US" dirty="0"/>
          </a:p>
        </p:txBody>
      </p:sp>
    </p:spTree>
    <p:extLst>
      <p:ext uri="{BB962C8B-B14F-4D97-AF65-F5344CB8AC3E}">
        <p14:creationId xmlns:p14="http://schemas.microsoft.com/office/powerpoint/2010/main" val="2657337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2FF9D-9F46-439E-937E-D6A4D42E4722}"/>
              </a:ext>
            </a:extLst>
          </p:cNvPr>
          <p:cNvSpPr>
            <a:spLocks noGrp="1"/>
          </p:cNvSpPr>
          <p:nvPr>
            <p:ph type="title"/>
          </p:nvPr>
        </p:nvSpPr>
        <p:spPr/>
        <p:txBody>
          <a:bodyPr/>
          <a:lstStyle/>
          <a:p>
            <a:pPr marR="0" rtl="0"/>
            <a:r>
              <a:rPr lang="en-US" altLang="zh-CN" b="1" i="0" u="none" strike="noStrike" kern="150" baseline="0">
                <a:latin typeface="Times New Roman" panose="02020603050405020304" pitchFamily="18" charset="0"/>
              </a:rPr>
              <a:t>Eligibility under the PUA</a:t>
            </a:r>
          </a:p>
        </p:txBody>
      </p:sp>
      <p:sp>
        <p:nvSpPr>
          <p:cNvPr id="3" name="Text Placeholder 2">
            <a:extLst>
              <a:ext uri="{FF2B5EF4-FFF2-40B4-BE49-F238E27FC236}">
                <a16:creationId xmlns:a16="http://schemas.microsoft.com/office/drawing/2014/main" id="{94477C53-DBAE-47AA-9F8B-7C917F335B73}"/>
              </a:ext>
            </a:extLst>
          </p:cNvPr>
          <p:cNvSpPr>
            <a:spLocks noGrp="1"/>
          </p:cNvSpPr>
          <p:nvPr>
            <p:ph type="body" idx="1"/>
          </p:nvPr>
        </p:nvSpPr>
        <p:spPr/>
        <p:txBody>
          <a:bodyPr vert="horz" lIns="0" tIns="45720" rIns="0" bIns="45720" rtlCol="0" anchor="t">
            <a:normAutofit lnSpcReduction="10000"/>
          </a:bodyPr>
          <a:lstStyle/>
          <a:p>
            <a:r>
              <a:rPr lang="en-US" altLang="zh-CN" kern="150" dirty="0">
                <a:latin typeface="Times New Roman"/>
                <a:ea typeface="宋体"/>
                <a:cs typeface="Times New Roman"/>
              </a:rPr>
              <a:t>The PUA substantially broadens eligibility to include self-employed workers, including independent contractors, freelancers, farmers, workers seeking part-time work,  “gig workers” and workers  “lacking sufficient work history” to qualify for state UIB benefits.</a:t>
            </a:r>
            <a:endParaRPr lang="en-US" altLang="zh-CN" kern="150" dirty="0">
              <a:solidFill>
                <a:srgbClr val="000000"/>
              </a:solidFill>
              <a:latin typeface="Times New Roman"/>
              <a:ea typeface="宋体"/>
              <a:cs typeface="Times New Roman"/>
            </a:endParaRPr>
          </a:p>
          <a:p>
            <a:r>
              <a:rPr lang="en-US" altLang="zh-CN" kern="150" dirty="0">
                <a:latin typeface="Times New Roman"/>
                <a:ea typeface="宋体"/>
                <a:cs typeface="Times New Roman"/>
              </a:rPr>
              <a:t>PUA benefits are not more generous than PUC or regular UIB,  they simply cover additional classes of workers. Also,  NY generally will find an employment relationship exists in a close case</a:t>
            </a:r>
            <a:endParaRPr lang="en-US" altLang="zh-CN" kern="150">
              <a:latin typeface="Times New Roman"/>
              <a:ea typeface="宋体"/>
              <a:cs typeface="Times New Roman"/>
            </a:endParaRPr>
          </a:p>
          <a:p>
            <a:r>
              <a:rPr lang="en-US" altLang="zh-CN" kern="150" dirty="0">
                <a:latin typeface="Times New Roman"/>
                <a:ea typeface="宋体"/>
                <a:cs typeface="Times New Roman"/>
              </a:rPr>
              <a:t>-**4/20/20 update:  It is no longer necessary to apply for and be denied regular unemployment benefits before applying for PUA.  A single application will cover both programs.</a:t>
            </a:r>
          </a:p>
          <a:p>
            <a:pPr lvl="0"/>
            <a:r>
              <a:rPr lang="en-US" altLang="zh-CN" kern="150" dirty="0">
                <a:latin typeface="Times New Roman" panose="02020603050405020304" pitchFamily="18" charset="0"/>
              </a:rPr>
              <a:t> -The PUA program will run from January 27, 2020 through December 31, 2020. Workers will be eligible for retroactive benefits and can access benefits for a maximum of 39 weeks,  including any weeks for which the person received regular UIB.  </a:t>
            </a:r>
          </a:p>
          <a:p>
            <a:endParaRPr lang="en-US" dirty="0"/>
          </a:p>
        </p:txBody>
      </p:sp>
    </p:spTree>
    <p:extLst>
      <p:ext uri="{BB962C8B-B14F-4D97-AF65-F5344CB8AC3E}">
        <p14:creationId xmlns:p14="http://schemas.microsoft.com/office/powerpoint/2010/main" val="4126060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553FA-38BD-4011-B070-676CD4D4FAB7}"/>
              </a:ext>
            </a:extLst>
          </p:cNvPr>
          <p:cNvSpPr>
            <a:spLocks noGrp="1"/>
          </p:cNvSpPr>
          <p:nvPr>
            <p:ph type="title"/>
          </p:nvPr>
        </p:nvSpPr>
        <p:spPr/>
        <p:txBody>
          <a:bodyPr/>
          <a:lstStyle/>
          <a:p>
            <a:pPr marR="0" rtl="0"/>
            <a:r>
              <a:rPr lang="en-US" altLang="zh-CN" b="0" i="0" u="none" strike="noStrike" kern="150" baseline="0" dirty="0">
                <a:latin typeface="Times New Roman" panose="02020603050405020304" pitchFamily="18" charset="0"/>
              </a:rPr>
              <a:t>Nexus to Covid-19 under the PUA</a:t>
            </a:r>
          </a:p>
        </p:txBody>
      </p:sp>
      <p:sp>
        <p:nvSpPr>
          <p:cNvPr id="3" name="Text Placeholder 2">
            <a:extLst>
              <a:ext uri="{FF2B5EF4-FFF2-40B4-BE49-F238E27FC236}">
                <a16:creationId xmlns:a16="http://schemas.microsoft.com/office/drawing/2014/main" id="{B3948F69-140E-40D8-94B2-334623755BF9}"/>
              </a:ext>
            </a:extLst>
          </p:cNvPr>
          <p:cNvSpPr>
            <a:spLocks noGrp="1"/>
          </p:cNvSpPr>
          <p:nvPr>
            <p:ph type="body" idx="1"/>
          </p:nvPr>
        </p:nvSpPr>
        <p:spPr/>
        <p:txBody>
          <a:bodyPr>
            <a:normAutofit fontScale="70000" lnSpcReduction="20000"/>
          </a:bodyPr>
          <a:lstStyle/>
          <a:p>
            <a:pPr marR="0" lvl="0" rtl="0"/>
            <a:r>
              <a:rPr lang="en-US" altLang="zh-CN" b="0" i="0" u="none" strike="noStrike" kern="150" baseline="0" dirty="0">
                <a:latin typeface="Times New Roman" panose="02020603050405020304" pitchFamily="18" charset="0"/>
              </a:rPr>
              <a:t>They have been diagnosed with COVID-19 or have symptoms of it and are seeking diagnosis;</a:t>
            </a:r>
          </a:p>
          <a:p>
            <a:pPr marR="0" lvl="0" rtl="0"/>
            <a:r>
              <a:rPr lang="en-US" altLang="zh-CN" b="0" i="0" u="none" strike="noStrike" kern="150" baseline="0" dirty="0">
                <a:latin typeface="Times New Roman" panose="02020603050405020304" pitchFamily="18" charset="0"/>
              </a:rPr>
              <a:t>A member of their household has been diagnosed with COVID-19;</a:t>
            </a:r>
          </a:p>
          <a:p>
            <a:pPr marR="0" lvl="0" rtl="0"/>
            <a:r>
              <a:rPr lang="en-US" altLang="zh-CN" b="0" i="0" u="none" strike="noStrike" kern="150" baseline="0" dirty="0">
                <a:latin typeface="Times New Roman" panose="02020603050405020304" pitchFamily="18" charset="0"/>
              </a:rPr>
              <a:t>They are providing care for someone diagnosed with COVID-19;</a:t>
            </a:r>
          </a:p>
          <a:p>
            <a:pPr marR="0" lvl="0" rtl="0"/>
            <a:r>
              <a:rPr lang="en-US" altLang="zh-CN" b="0" i="0" u="none" strike="noStrike" kern="150" baseline="0" dirty="0">
                <a:latin typeface="Times New Roman" panose="02020603050405020304" pitchFamily="18" charset="0"/>
              </a:rPr>
              <a:t>They are providing care for a child or other household member who can’t attend school or work because it is closed due to COVID-19;</a:t>
            </a:r>
          </a:p>
          <a:p>
            <a:pPr marR="0" lvl="0" rtl="0"/>
            <a:r>
              <a:rPr lang="en-US" altLang="zh-CN" b="0" i="0" u="none" strike="noStrike" kern="150" baseline="0" dirty="0">
                <a:latin typeface="Times New Roman" panose="02020603050405020304" pitchFamily="18" charset="0"/>
              </a:rPr>
              <a:t>They are quarantined or have been advised by a health care provider to self-quarantine;</a:t>
            </a:r>
          </a:p>
          <a:p>
            <a:pPr marR="0" lvl="0" rtl="0"/>
            <a:r>
              <a:rPr lang="en-US" altLang="zh-CN" b="0" i="0" u="none" strike="noStrike" kern="150" baseline="0" dirty="0">
                <a:latin typeface="Times New Roman" panose="02020603050405020304" pitchFamily="18" charset="0"/>
              </a:rPr>
              <a:t>They were scheduled to start employment and do not have a job or cannot reach their place of employment as a result of a COVID-19 outbreak;</a:t>
            </a:r>
          </a:p>
          <a:p>
            <a:pPr marR="0" lvl="0" rtl="0"/>
            <a:r>
              <a:rPr lang="en-US" altLang="zh-CN" b="0" i="0" u="none" strike="noStrike" kern="150" baseline="0" dirty="0">
                <a:latin typeface="Times New Roman" panose="02020603050405020304" pitchFamily="18" charset="0"/>
              </a:rPr>
              <a:t>They have become the breadwinner for a household because the head of household has died as a direct result of COVID-19;</a:t>
            </a:r>
          </a:p>
          <a:p>
            <a:pPr marR="0" lvl="0" rtl="0"/>
            <a:r>
              <a:rPr lang="en-US" altLang="zh-CN" b="0" i="0" u="none" strike="noStrike" kern="150" baseline="0" dirty="0">
                <a:latin typeface="Times New Roman" panose="02020603050405020304" pitchFamily="18" charset="0"/>
              </a:rPr>
              <a:t>They had to quit their job as a direct result of COVID-19;</a:t>
            </a:r>
          </a:p>
          <a:p>
            <a:pPr marR="0" lvl="0" rtl="0"/>
            <a:r>
              <a:rPr lang="en-US" altLang="zh-CN" b="0" i="0" u="none" strike="noStrike" kern="150" baseline="0" dirty="0">
                <a:latin typeface="Times New Roman" panose="02020603050405020304" pitchFamily="18" charset="0"/>
              </a:rPr>
              <a:t>Their place of employment is closed as a direct result of COVID-19; or</a:t>
            </a:r>
          </a:p>
          <a:p>
            <a:pPr marR="0" lvl="0" rtl="0"/>
            <a:r>
              <a:rPr lang="en-US" altLang="zh-CN" b="0" i="0" u="none" strike="noStrike" kern="150" baseline="0" dirty="0">
                <a:latin typeface="Times New Roman" panose="02020603050405020304" pitchFamily="18" charset="0"/>
              </a:rPr>
              <a:t>They meet other criteria established by the Secretary of Labor.</a:t>
            </a:r>
          </a:p>
        </p:txBody>
      </p:sp>
    </p:spTree>
    <p:extLst>
      <p:ext uri="{BB962C8B-B14F-4D97-AF65-F5344CB8AC3E}">
        <p14:creationId xmlns:p14="http://schemas.microsoft.com/office/powerpoint/2010/main" val="27238400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557F1-A75C-4B89-A770-C6A9D4BCF057}"/>
              </a:ext>
            </a:extLst>
          </p:cNvPr>
          <p:cNvSpPr>
            <a:spLocks noGrp="1"/>
          </p:cNvSpPr>
          <p:nvPr>
            <p:ph type="title"/>
          </p:nvPr>
        </p:nvSpPr>
        <p:spPr/>
        <p:txBody>
          <a:bodyPr/>
          <a:lstStyle/>
          <a:p>
            <a:r>
              <a:rPr lang="en-US" dirty="0">
                <a:latin typeface="Times New Roman"/>
                <a:cs typeface="Times New Roman"/>
              </a:rPr>
              <a:t>Reduction in business</a:t>
            </a:r>
          </a:p>
        </p:txBody>
      </p:sp>
      <p:sp>
        <p:nvSpPr>
          <p:cNvPr id="3" name="Text Placeholder 2">
            <a:extLst>
              <a:ext uri="{FF2B5EF4-FFF2-40B4-BE49-F238E27FC236}">
                <a16:creationId xmlns:a16="http://schemas.microsoft.com/office/drawing/2014/main" id="{8AAA149B-2E3D-455F-B48C-49ADC4F43816}"/>
              </a:ext>
            </a:extLst>
          </p:cNvPr>
          <p:cNvSpPr>
            <a:spLocks noGrp="1"/>
          </p:cNvSpPr>
          <p:nvPr>
            <p:ph type="body" idx="1"/>
          </p:nvPr>
        </p:nvSpPr>
        <p:spPr/>
        <p:txBody>
          <a:bodyPr vert="horz" lIns="0" tIns="45720" rIns="0" bIns="45720" rtlCol="0" anchor="t">
            <a:normAutofit/>
          </a:bodyPr>
          <a:lstStyle/>
          <a:p>
            <a:r>
              <a:rPr lang="en-US" dirty="0">
                <a:highlight>
                  <a:srgbClr val="FFFF00"/>
                </a:highlight>
                <a:latin typeface="Times New Roman"/>
                <a:cs typeface="Times New Roman"/>
              </a:rPr>
              <a:t>What about self-employed persons who still operate but suffer a reduction in business as the indirect result of the COVID-19 effect on the economy?  </a:t>
            </a:r>
            <a:endParaRPr lang="en-US">
              <a:latin typeface="Franklin Gothic Book" panose="020F0502020204030204"/>
              <a:cs typeface="Times New Roman"/>
            </a:endParaRPr>
          </a:p>
          <a:p>
            <a:r>
              <a:rPr lang="en-US" dirty="0">
                <a:highlight>
                  <a:srgbClr val="FFFF00"/>
                </a:highlight>
                <a:latin typeface="Times New Roman"/>
                <a:cs typeface="Times New Roman"/>
              </a:rPr>
              <a:t>statute does provide for eligibility for those "seeking part-time work"</a:t>
            </a:r>
          </a:p>
          <a:p>
            <a:r>
              <a:rPr lang="en-US" dirty="0">
                <a:highlight>
                  <a:srgbClr val="FFFF00"/>
                </a:highlight>
                <a:latin typeface="Times New Roman"/>
                <a:cs typeface="Times New Roman"/>
              </a:rPr>
              <a:t>However, the nexus to COVID-19  must still be shown </a:t>
            </a:r>
          </a:p>
          <a:p>
            <a:r>
              <a:rPr lang="en-US" dirty="0">
                <a:highlight>
                  <a:srgbClr val="FFFF00"/>
                </a:highlight>
                <a:latin typeface="Times New Roman"/>
                <a:cs typeface="Times New Roman"/>
              </a:rPr>
              <a:t>Federal Department of Labor guidance at Unemployment Insurance Program Letter 16-20 Attachment 1 suggests fairly strict construction </a:t>
            </a:r>
            <a:endParaRPr lang="en-US" dirty="0">
              <a:ea typeface="+mn-lt"/>
              <a:cs typeface="+mn-lt"/>
            </a:endParaRPr>
          </a:p>
          <a:p>
            <a:endParaRPr lang="en-US" dirty="0">
              <a:highlight>
                <a:srgbClr val="FFFF00"/>
              </a:highlight>
              <a:latin typeface="Times New Roman"/>
              <a:cs typeface="Times New Roman"/>
            </a:endParaRPr>
          </a:p>
          <a:p>
            <a:endParaRPr lang="en-US" dirty="0"/>
          </a:p>
        </p:txBody>
      </p:sp>
    </p:spTree>
    <p:extLst>
      <p:ext uri="{BB962C8B-B14F-4D97-AF65-F5344CB8AC3E}">
        <p14:creationId xmlns:p14="http://schemas.microsoft.com/office/powerpoint/2010/main" val="14583428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E953D-7925-4BBE-906D-5D0987968D2B}"/>
              </a:ext>
            </a:extLst>
          </p:cNvPr>
          <p:cNvSpPr>
            <a:spLocks noGrp="1"/>
          </p:cNvSpPr>
          <p:nvPr>
            <p:ph type="title"/>
          </p:nvPr>
        </p:nvSpPr>
        <p:spPr/>
        <p:txBody>
          <a:bodyPr/>
          <a:lstStyle/>
          <a:p>
            <a:pPr marR="0" rtl="0"/>
            <a:r>
              <a:rPr lang="en-US" altLang="zh-CN" b="0" i="0" u="none" strike="noStrike" kern="150" baseline="0" dirty="0">
                <a:latin typeface="Times New Roman" panose="02020603050405020304" pitchFamily="18" charset="0"/>
              </a:rPr>
              <a:t>PUA amount payable</a:t>
            </a:r>
          </a:p>
        </p:txBody>
      </p:sp>
      <p:sp>
        <p:nvSpPr>
          <p:cNvPr id="3" name="Text Placeholder 2">
            <a:extLst>
              <a:ext uri="{FF2B5EF4-FFF2-40B4-BE49-F238E27FC236}">
                <a16:creationId xmlns:a16="http://schemas.microsoft.com/office/drawing/2014/main" id="{B33BDB19-EC7F-48C2-AA7E-433DEB069D09}"/>
              </a:ext>
            </a:extLst>
          </p:cNvPr>
          <p:cNvSpPr>
            <a:spLocks noGrp="1"/>
          </p:cNvSpPr>
          <p:nvPr>
            <p:ph type="body" idx="1"/>
          </p:nvPr>
        </p:nvSpPr>
        <p:spPr/>
        <p:txBody>
          <a:bodyPr vert="horz" lIns="0" tIns="45720" rIns="0" bIns="45720" rtlCol="0" anchor="t">
            <a:normAutofit/>
          </a:bodyPr>
          <a:lstStyle/>
          <a:p>
            <a:r>
              <a:rPr lang="en-US" altLang="zh-CN" b="0" i="0" u="none" strike="noStrike" kern="150" baseline="0" dirty="0">
                <a:latin typeface="Times New Roman"/>
                <a:ea typeface="宋体"/>
                <a:cs typeface="Times New Roman"/>
              </a:rPr>
              <a:t>PUA recipients will receive the $600.00 weekly federal benefit, 	plus an additional state calculated benefit based on recent wages.</a:t>
            </a:r>
            <a:r>
              <a:rPr lang="en-US" altLang="zh-CN" kern="150" dirty="0">
                <a:latin typeface="Times New Roman"/>
                <a:ea typeface="宋体"/>
                <a:cs typeface="Times New Roman"/>
              </a:rPr>
              <a:t> </a:t>
            </a:r>
            <a:r>
              <a:rPr lang="en-US" altLang="zh-CN" b="0" i="0" u="none" strike="noStrike" kern="150" baseline="0" dirty="0">
                <a:latin typeface="Times New Roman"/>
                <a:ea typeface="宋体"/>
                <a:cs typeface="Times New Roman"/>
              </a:rPr>
              <a:t> The minimum PUA benefit rate is 50% of the average weekly benefit amount in New York.</a:t>
            </a:r>
            <a:r>
              <a:rPr lang="en-US" altLang="zh-CN" kern="150" dirty="0">
                <a:latin typeface="Times New Roman"/>
                <a:ea typeface="宋体"/>
                <a:cs typeface="Times New Roman"/>
              </a:rPr>
              <a:t> </a:t>
            </a:r>
            <a:r>
              <a:rPr lang="en-US" altLang="zh-CN" b="0" i="0" u="none" strike="noStrike" kern="150" baseline="0" dirty="0">
                <a:latin typeface="Times New Roman"/>
                <a:ea typeface="宋体"/>
                <a:cs typeface="Times New Roman"/>
              </a:rPr>
              <a:t> For April 1, 2020 - June 30, 2020, the minimum benefit rate is $182.</a:t>
            </a:r>
            <a:r>
              <a:rPr lang="en-US" altLang="zh-CN" kern="150" dirty="0">
                <a:latin typeface="Times New Roman"/>
                <a:ea typeface="宋体"/>
                <a:cs typeface="Times New Roman"/>
              </a:rPr>
              <a:t> </a:t>
            </a:r>
            <a:r>
              <a:rPr lang="en-US" altLang="zh-CN" b="0" i="0" u="none" strike="noStrike" kern="150" baseline="0" dirty="0">
                <a:latin typeface="Times New Roman"/>
                <a:ea typeface="宋体"/>
                <a:cs typeface="Times New Roman"/>
              </a:rPr>
              <a:t> We anticipate the benefit rate to be contested in cases where workers do not have good documentation of their earnings, such as a tax return.</a:t>
            </a:r>
            <a:endParaRPr lang="en-US" altLang="zh-CN" b="0" i="0" u="none" strike="noStrike" kern="150" baseline="0" dirty="0">
              <a:solidFill>
                <a:srgbClr val="000000"/>
              </a:solidFill>
              <a:latin typeface="Times New Roman"/>
              <a:ea typeface="宋体"/>
              <a:cs typeface="Times New Roman"/>
            </a:endParaRPr>
          </a:p>
        </p:txBody>
      </p:sp>
    </p:spTree>
    <p:extLst>
      <p:ext uri="{BB962C8B-B14F-4D97-AF65-F5344CB8AC3E}">
        <p14:creationId xmlns:p14="http://schemas.microsoft.com/office/powerpoint/2010/main" val="402894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AAA9C-B337-4EEB-BF80-E57454B5E08C}"/>
              </a:ext>
            </a:extLst>
          </p:cNvPr>
          <p:cNvSpPr>
            <a:spLocks noGrp="1"/>
          </p:cNvSpPr>
          <p:nvPr>
            <p:ph type="title"/>
          </p:nvPr>
        </p:nvSpPr>
        <p:spPr/>
        <p:txBody>
          <a:bodyPr>
            <a:normAutofit/>
          </a:bodyPr>
          <a:lstStyle/>
          <a:p>
            <a:pPr marR="0" rtl="0"/>
            <a:r>
              <a:rPr lang="en-US" altLang="zh-CN" b="1" i="0" u="none" strike="noStrike" kern="150" baseline="0" dirty="0">
                <a:latin typeface="Times New Roman" panose="02020603050405020304" pitchFamily="18" charset="0"/>
              </a:rPr>
              <a:t>Very low income self-employed</a:t>
            </a:r>
          </a:p>
        </p:txBody>
      </p:sp>
      <p:sp>
        <p:nvSpPr>
          <p:cNvPr id="3" name="Text Placeholder 2">
            <a:extLst>
              <a:ext uri="{FF2B5EF4-FFF2-40B4-BE49-F238E27FC236}">
                <a16:creationId xmlns:a16="http://schemas.microsoft.com/office/drawing/2014/main" id="{7F923512-2C25-4327-9B14-5B65E68151F3}"/>
              </a:ext>
            </a:extLst>
          </p:cNvPr>
          <p:cNvSpPr>
            <a:spLocks noGrp="1"/>
          </p:cNvSpPr>
          <p:nvPr>
            <p:ph type="body" idx="1"/>
          </p:nvPr>
        </p:nvSpPr>
        <p:spPr/>
        <p:txBody>
          <a:bodyPr vert="horz" lIns="0" tIns="45720" rIns="0" bIns="45720" rtlCol="0" anchor="t">
            <a:normAutofit/>
          </a:bodyPr>
          <a:lstStyle/>
          <a:p>
            <a:endParaRPr lang="en-US" altLang="zh-CN" kern="150" dirty="0">
              <a:highlight>
                <a:srgbClr val="FFFF00"/>
              </a:highlight>
              <a:latin typeface="Times New Roman"/>
              <a:ea typeface="宋体"/>
              <a:cs typeface="Times New Roman"/>
            </a:endParaRPr>
          </a:p>
          <a:p>
            <a:r>
              <a:rPr lang="en-US" altLang="zh-CN" kern="150" dirty="0">
                <a:highlight>
                  <a:srgbClr val="FFFF00"/>
                </a:highlight>
                <a:latin typeface="Times New Roman"/>
                <a:ea typeface="宋体"/>
                <a:cs typeface="Times New Roman"/>
              </a:rPr>
              <a:t>Potential issue under the PUA is self-employed people who make very little money or cannot document their income</a:t>
            </a:r>
          </a:p>
          <a:p>
            <a:endParaRPr lang="en-US" altLang="zh-CN" kern="150" dirty="0">
              <a:highlight>
                <a:srgbClr val="FFFF00"/>
              </a:highlight>
              <a:latin typeface="Times New Roman"/>
              <a:ea typeface="宋体"/>
              <a:cs typeface="Times New Roman"/>
            </a:endParaRPr>
          </a:p>
          <a:p>
            <a:r>
              <a:rPr lang="en-US" altLang="zh-CN" kern="150" dirty="0">
                <a:highlight>
                  <a:srgbClr val="FFFF00"/>
                </a:highlight>
                <a:latin typeface="Times New Roman"/>
                <a:ea typeface="宋体"/>
                <a:cs typeface="Times New Roman"/>
              </a:rPr>
              <a:t>Per DOL guidance, for purposes of PUA coverage, an individual “lacking sufficient work history” means an individual with “a recent attachment to the labor force” who does not have sufficient wages in covered employment during the last 18 months to establish a claim under regular UIB</a:t>
            </a:r>
            <a:r>
              <a:rPr lang="en-US" altLang="zh-CN" b="1" kern="150" dirty="0">
                <a:highlight>
                  <a:srgbClr val="FFFF00"/>
                </a:highlight>
                <a:latin typeface="Times New Roman"/>
                <a:ea typeface="宋体"/>
                <a:cs typeface="Times New Roman"/>
              </a:rPr>
              <a:t>.</a:t>
            </a:r>
            <a:endParaRPr lang="en-US">
              <a:highlight>
                <a:srgbClr val="FFFF00"/>
              </a:highlight>
              <a:latin typeface="Times New Roman"/>
              <a:ea typeface="宋体"/>
              <a:cs typeface="Times New Roman"/>
            </a:endParaRPr>
          </a:p>
        </p:txBody>
      </p:sp>
    </p:spTree>
    <p:extLst>
      <p:ext uri="{BB962C8B-B14F-4D97-AF65-F5344CB8AC3E}">
        <p14:creationId xmlns:p14="http://schemas.microsoft.com/office/powerpoint/2010/main" val="15988044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64137-A0FE-4C9B-B9A0-8F8C01E9CC8C}"/>
              </a:ext>
            </a:extLst>
          </p:cNvPr>
          <p:cNvSpPr>
            <a:spLocks noGrp="1"/>
          </p:cNvSpPr>
          <p:nvPr>
            <p:ph type="title"/>
          </p:nvPr>
        </p:nvSpPr>
        <p:spPr/>
        <p:txBody>
          <a:bodyPr/>
          <a:lstStyle/>
          <a:p>
            <a:pPr marR="0" rtl="0"/>
            <a:r>
              <a:rPr lang="en-US" altLang="zh-CN" b="1" i="0" u="none" strike="noStrike" kern="150" baseline="0" dirty="0">
                <a:latin typeface="Times New Roman" panose="02020603050405020304" pitchFamily="18" charset="0"/>
                <a:cs typeface="Times New Roman" panose="02020603050405020304" pitchFamily="18" charset="0"/>
              </a:rPr>
              <a:t>Other factors</a:t>
            </a:r>
          </a:p>
        </p:txBody>
      </p:sp>
      <p:sp>
        <p:nvSpPr>
          <p:cNvPr id="3" name="Text Placeholder 2">
            <a:extLst>
              <a:ext uri="{FF2B5EF4-FFF2-40B4-BE49-F238E27FC236}">
                <a16:creationId xmlns:a16="http://schemas.microsoft.com/office/drawing/2014/main" id="{E2DD6A84-38B0-47F0-BB83-8EFB81B47559}"/>
              </a:ext>
            </a:extLst>
          </p:cNvPr>
          <p:cNvSpPr>
            <a:spLocks noGrp="1"/>
          </p:cNvSpPr>
          <p:nvPr>
            <p:ph type="body" idx="1"/>
          </p:nvPr>
        </p:nvSpPr>
        <p:spPr/>
        <p:txBody>
          <a:bodyPr vert="horz" lIns="0" tIns="45720" rIns="0" bIns="45720" rtlCol="0" anchor="t">
            <a:normAutofit/>
          </a:bodyPr>
          <a:lstStyle/>
          <a:p>
            <a:r>
              <a:rPr lang="en-US" altLang="zh-CN" kern="150" dirty="0">
                <a:latin typeface="Times New Roman" panose="02020603050405020304" pitchFamily="18" charset="0"/>
                <a:cs typeface="Times New Roman" panose="02020603050405020304" pitchFamily="18" charset="0"/>
              </a:rPr>
              <a:t>-Workers are not eligible for PUA if they can either telework with pay or are receiving paid sick days or paid leave.</a:t>
            </a:r>
            <a:endParaRPr lang="en-US"/>
          </a:p>
          <a:p>
            <a:pPr lvl="0"/>
            <a:r>
              <a:rPr lang="en-US" altLang="zh-CN" kern="150" dirty="0">
                <a:latin typeface="Times New Roman" panose="02020603050405020304" pitchFamily="18" charset="0"/>
                <a:cs typeface="Times New Roman" panose="02020603050405020304" pitchFamily="18" charset="0"/>
              </a:rPr>
              <a:t>-Undocumented workers are not eligible for PUA; workers must be authorized to work.</a:t>
            </a:r>
          </a:p>
          <a:p>
            <a:pPr lvl="0"/>
            <a:r>
              <a:rPr lang="en-US" altLang="zh-CN" kern="150" dirty="0">
                <a:latin typeface="Times New Roman"/>
                <a:ea typeface="宋体"/>
                <a:cs typeface="Times New Roman"/>
              </a:rPr>
              <a:t>-”Non-reduction rule” : as long as the states are participating in 	these programs, they may not do anything to decrease the maximum number of weeks of UIB or the weekly benefits available under state law as of January 1, 2020.</a:t>
            </a:r>
          </a:p>
          <a:p>
            <a:endParaRPr lang="en-US" dirty="0"/>
          </a:p>
        </p:txBody>
      </p:sp>
    </p:spTree>
    <p:extLst>
      <p:ext uri="{BB962C8B-B14F-4D97-AF65-F5344CB8AC3E}">
        <p14:creationId xmlns:p14="http://schemas.microsoft.com/office/powerpoint/2010/main" val="30989091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06C99-847A-4EFD-BC6A-F7CAA6E1BA8D}"/>
              </a:ext>
            </a:extLst>
          </p:cNvPr>
          <p:cNvSpPr>
            <a:spLocks noGrp="1"/>
          </p:cNvSpPr>
          <p:nvPr>
            <p:ph type="title"/>
          </p:nvPr>
        </p:nvSpPr>
        <p:spPr/>
        <p:txBody>
          <a:bodyPr/>
          <a:lstStyle/>
          <a:p>
            <a:pPr marR="0" rtl="0"/>
            <a:r>
              <a:rPr lang="en-US" altLang="zh-CN" b="1" i="0" u="none" strike="noStrike" kern="150" baseline="0">
                <a:latin typeface="Times New Roman" panose="02020603050405020304" pitchFamily="18" charset="0"/>
              </a:rPr>
              <a:t>Application Process-all UIB programs</a:t>
            </a:r>
          </a:p>
        </p:txBody>
      </p:sp>
      <p:sp>
        <p:nvSpPr>
          <p:cNvPr id="3" name="Text Placeholder 2">
            <a:extLst>
              <a:ext uri="{FF2B5EF4-FFF2-40B4-BE49-F238E27FC236}">
                <a16:creationId xmlns:a16="http://schemas.microsoft.com/office/drawing/2014/main" id="{0E318693-05CE-4A81-91B2-3AFD1395CFC0}"/>
              </a:ext>
            </a:extLst>
          </p:cNvPr>
          <p:cNvSpPr>
            <a:spLocks noGrp="1"/>
          </p:cNvSpPr>
          <p:nvPr>
            <p:ph type="body" idx="1"/>
          </p:nvPr>
        </p:nvSpPr>
        <p:spPr/>
        <p:txBody>
          <a:bodyPr vert="horz" lIns="0" tIns="45720" rIns="0" bIns="45720" rtlCol="0" anchor="t">
            <a:normAutofit fontScale="62500" lnSpcReduction="20000"/>
          </a:bodyPr>
          <a:lstStyle/>
          <a:p>
            <a:r>
              <a:rPr lang="en-US" altLang="zh-CN" kern="150" dirty="0">
                <a:latin typeface="Times New Roman"/>
                <a:ea typeface="宋体"/>
                <a:cs typeface="Times New Roman"/>
              </a:rPr>
              <a:t>Claimant applies to the New York State Department of Labor (DOL), on line or by telephone.  Online application is strongly recommended.</a:t>
            </a:r>
          </a:p>
          <a:p>
            <a:r>
              <a:rPr lang="en-US" altLang="zh-CN" kern="150" dirty="0">
                <a:latin typeface="Times New Roman"/>
                <a:ea typeface="宋体"/>
                <a:cs typeface="Times New Roman"/>
              </a:rPr>
              <a:t>-Huge numbers of new applications in NY have caused website failure 	and delays.  **4/9/20 update:  streamlined website scheduled to go 	online 7 PM tonight.  DOL will affirmatively contact applicants 	unable to complete the online process.</a:t>
            </a:r>
            <a:endParaRPr lang="en-US" altLang="zh-CN" b="1" kern="150" dirty="0">
              <a:latin typeface="Times New Roman"/>
              <a:ea typeface="宋体"/>
              <a:cs typeface="Times New Roman"/>
            </a:endParaRPr>
          </a:p>
          <a:p>
            <a:r>
              <a:rPr lang="en-US" altLang="zh-CN" b="1" kern="150" dirty="0">
                <a:latin typeface="Times New Roman"/>
                <a:ea typeface="宋体"/>
                <a:cs typeface="Times New Roman"/>
              </a:rPr>
              <a:t> </a:t>
            </a:r>
            <a:r>
              <a:rPr lang="en-US" altLang="zh-CN" kern="150" dirty="0">
                <a:latin typeface="Times New Roman"/>
                <a:ea typeface="宋体"/>
                <a:cs typeface="Times New Roman"/>
              </a:rPr>
              <a:t>the day you should apply is based on the first letter of your last name.</a:t>
            </a:r>
            <a:br>
              <a:rPr lang="en-US" altLang="zh-CN" b="1" kern="150" dirty="0">
                <a:latin typeface="Times New Roman" panose="02020603050405020304" pitchFamily="18" charset="0"/>
              </a:rPr>
            </a:br>
            <a:r>
              <a:rPr lang="en-US" altLang="zh-CN" kern="150" dirty="0">
                <a:solidFill>
                  <a:srgbClr val="828400"/>
                </a:solidFill>
                <a:latin typeface="Times New Roman"/>
                <a:ea typeface="宋体"/>
                <a:cs typeface="Times New Roman"/>
              </a:rPr>
              <a:t>A - F file on Monday | G - N file on Tuesday | O - Z file on Wednesday</a:t>
            </a:r>
            <a:br>
              <a:rPr lang="en-US" altLang="zh-CN" b="1" kern="150" dirty="0">
                <a:latin typeface="Times New Roman" panose="02020603050405020304" pitchFamily="18" charset="0"/>
              </a:rPr>
            </a:br>
            <a:r>
              <a:rPr lang="en-US" altLang="zh-CN" kern="150" dirty="0">
                <a:solidFill>
                  <a:srgbClr val="828400"/>
                </a:solidFill>
                <a:latin typeface="Times New Roman"/>
                <a:ea typeface="宋体"/>
                <a:cs typeface="Times New Roman"/>
              </a:rPr>
              <a:t>Missed your day? File on Thurs-Fri-Sat</a:t>
            </a:r>
            <a:br>
              <a:rPr lang="en-US" altLang="zh-CN" b="1" kern="150" dirty="0">
                <a:latin typeface="Times New Roman" panose="02020603050405020304" pitchFamily="18" charset="0"/>
              </a:rPr>
            </a:br>
            <a:r>
              <a:rPr lang="en-US" altLang="zh-CN" kern="150" dirty="0">
                <a:solidFill>
                  <a:srgbClr val="828400"/>
                </a:solidFill>
                <a:latin typeface="Times New Roman"/>
                <a:ea typeface="宋体"/>
                <a:cs typeface="Times New Roman"/>
              </a:rPr>
              <a:t>Any claim you file will be backdated to the date you became unemployed. </a:t>
            </a:r>
            <a:br>
              <a:rPr lang="en-US" altLang="zh-CN" b="1" kern="150" dirty="0">
                <a:latin typeface="Times New Roman" panose="02020603050405020304" pitchFamily="18" charset="0"/>
              </a:rPr>
            </a:br>
            <a:br>
              <a:rPr lang="en-US" altLang="zh-CN" b="1" kern="150" dirty="0">
                <a:latin typeface="Times New Roman" panose="02020603050405020304" pitchFamily="18" charset="0"/>
              </a:rPr>
            </a:br>
            <a:br>
              <a:rPr lang="en-US" altLang="zh-CN" b="1" kern="150" dirty="0">
                <a:latin typeface="Times New Roman" panose="02020603050405020304" pitchFamily="18" charset="0"/>
              </a:rPr>
            </a:br>
            <a:r>
              <a:rPr lang="en-US" altLang="zh-CN" kern="150" dirty="0">
                <a:solidFill>
                  <a:srgbClr val="828400"/>
                </a:solidFill>
                <a:latin typeface="Times New Roman"/>
                <a:ea typeface="宋体"/>
                <a:cs typeface="Times New Roman"/>
              </a:rPr>
              <a:t>telephone filing hours as follows:</a:t>
            </a:r>
            <a:br>
              <a:rPr lang="en-US" altLang="zh-CN" b="1" kern="150" dirty="0">
                <a:latin typeface="Times New Roman" panose="02020603050405020304" pitchFamily="18" charset="0"/>
              </a:rPr>
            </a:br>
            <a:r>
              <a:rPr lang="en-US" altLang="zh-CN" kern="150" dirty="0">
                <a:solidFill>
                  <a:srgbClr val="828400"/>
                </a:solidFill>
                <a:latin typeface="Times New Roman"/>
                <a:ea typeface="宋体"/>
                <a:cs typeface="Times New Roman"/>
              </a:rPr>
              <a:t>Monday through Thursday, 8 am to 7:30 pm.</a:t>
            </a:r>
            <a:br>
              <a:rPr lang="en-US" altLang="zh-CN" b="1" kern="150" dirty="0">
                <a:latin typeface="Times New Roman" panose="02020603050405020304" pitchFamily="18" charset="0"/>
              </a:rPr>
            </a:br>
            <a:r>
              <a:rPr lang="en-US" altLang="zh-CN" kern="150" dirty="0">
                <a:solidFill>
                  <a:srgbClr val="828400"/>
                </a:solidFill>
                <a:latin typeface="Times New Roman"/>
                <a:ea typeface="宋体"/>
                <a:cs typeface="Times New Roman"/>
              </a:rPr>
              <a:t>Friday, 8:00 am to 6:00 pm.</a:t>
            </a:r>
            <a:br>
              <a:rPr lang="en-US" altLang="zh-CN" b="1" kern="150" dirty="0">
                <a:latin typeface="Times New Roman" panose="02020603050405020304" pitchFamily="18" charset="0"/>
              </a:rPr>
            </a:br>
            <a:r>
              <a:rPr lang="en-US" altLang="zh-CN" kern="150" dirty="0">
                <a:solidFill>
                  <a:srgbClr val="828400"/>
                </a:solidFill>
                <a:latin typeface="Times New Roman"/>
                <a:ea typeface="宋体"/>
                <a:cs typeface="Times New Roman"/>
              </a:rPr>
              <a:t>Saturday, 7:30 am to 8:00 pm.</a:t>
            </a:r>
            <a:endParaRPr lang="en-US" altLang="zh-CN" kern="150" dirty="0">
              <a:latin typeface="Times New Roman"/>
              <a:ea typeface="宋体"/>
              <a:cs typeface="Times New Roman"/>
            </a:endParaRPr>
          </a:p>
          <a:p>
            <a:pPr lvl="0"/>
            <a:r>
              <a:rPr lang="en-US" altLang="zh-CN" kern="150" dirty="0">
                <a:latin typeface="Times New Roman"/>
                <a:ea typeface="宋体"/>
                <a:cs typeface="Times New Roman"/>
              </a:rPr>
              <a:t>-Prior employers in base period are notified and given opportunity to protest eligibility</a:t>
            </a:r>
          </a:p>
          <a:p>
            <a:pPr lvl="0"/>
            <a:r>
              <a:rPr lang="en-US" altLang="zh-CN" kern="150" dirty="0">
                <a:latin typeface="Times New Roman"/>
                <a:ea typeface="宋体"/>
                <a:cs typeface="Times New Roman"/>
              </a:rPr>
              <a:t>-DOL investigates with questionnaires and/or interviews by phone</a:t>
            </a:r>
          </a:p>
          <a:p>
            <a:pPr marL="0" lvl="0" indent="0">
              <a:buNone/>
            </a:pPr>
            <a:r>
              <a:rPr lang="en-US" altLang="zh-CN" kern="150" dirty="0">
                <a:latin typeface="Times New Roman" panose="02020603050405020304" pitchFamily="18" charset="0"/>
              </a:rPr>
              <a:t>  -Initial determination is issued in writing,  granting or denying benefits</a:t>
            </a:r>
          </a:p>
          <a:p>
            <a:endParaRPr lang="en-US" dirty="0"/>
          </a:p>
        </p:txBody>
      </p:sp>
    </p:spTree>
    <p:extLst>
      <p:ext uri="{BB962C8B-B14F-4D97-AF65-F5344CB8AC3E}">
        <p14:creationId xmlns:p14="http://schemas.microsoft.com/office/powerpoint/2010/main" val="28070895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4C2A7-F048-44A9-BC79-80D6A8A80D51}"/>
              </a:ext>
            </a:extLst>
          </p:cNvPr>
          <p:cNvSpPr>
            <a:spLocks noGrp="1"/>
          </p:cNvSpPr>
          <p:nvPr>
            <p:ph type="title"/>
          </p:nvPr>
        </p:nvSpPr>
        <p:spPr/>
        <p:txBody>
          <a:bodyPr>
            <a:normAutofit/>
          </a:bodyPr>
          <a:lstStyle/>
          <a:p>
            <a:pPr marR="0" rtl="0"/>
            <a:r>
              <a:rPr lang="en-US" altLang="zh-CN" b="1" i="0" u="none" strike="noStrike" kern="150" baseline="0" dirty="0">
                <a:latin typeface="Times New Roman" panose="02020603050405020304" pitchFamily="18" charset="0"/>
              </a:rPr>
              <a:t>Receiving UIB	</a:t>
            </a:r>
          </a:p>
        </p:txBody>
      </p:sp>
      <p:sp>
        <p:nvSpPr>
          <p:cNvPr id="3" name="Text Placeholder 2">
            <a:extLst>
              <a:ext uri="{FF2B5EF4-FFF2-40B4-BE49-F238E27FC236}">
                <a16:creationId xmlns:a16="http://schemas.microsoft.com/office/drawing/2014/main" id="{5B97834F-DA0A-4381-94EF-64DE615E6638}"/>
              </a:ext>
            </a:extLst>
          </p:cNvPr>
          <p:cNvSpPr>
            <a:spLocks noGrp="1"/>
          </p:cNvSpPr>
          <p:nvPr>
            <p:ph type="body" idx="1"/>
          </p:nvPr>
        </p:nvSpPr>
        <p:spPr/>
        <p:txBody>
          <a:bodyPr vert="horz" lIns="0" tIns="45720" rIns="0" bIns="45720" rtlCol="0" anchor="t">
            <a:normAutofit/>
          </a:bodyPr>
          <a:lstStyle/>
          <a:p>
            <a:r>
              <a:rPr lang="en-US" altLang="zh-CN" kern="150" dirty="0">
                <a:latin typeface="Times New Roman"/>
                <a:ea typeface="宋体"/>
                <a:cs typeface="Times New Roman"/>
              </a:rPr>
              <a:t>-Weekly certification by phone or internet is required to continue receiving benefits. </a:t>
            </a:r>
            <a:endParaRPr lang="en-US" altLang="zh-CN" kern="150" dirty="0">
              <a:latin typeface="Times New Roman" panose="02020603050405020304" pitchFamily="18" charset="0"/>
            </a:endParaRPr>
          </a:p>
          <a:p>
            <a:r>
              <a:rPr lang="en-US" altLang="zh-CN" kern="150" dirty="0">
                <a:latin typeface="Times New Roman"/>
                <a:ea typeface="宋体"/>
                <a:cs typeface="Times New Roman"/>
              </a:rPr>
              <a:t>-Active job search is required.</a:t>
            </a:r>
          </a:p>
          <a:p>
            <a:r>
              <a:rPr lang="en-US" altLang="zh-CN" kern="150" dirty="0">
                <a:highlight>
                  <a:srgbClr val="FFFF00"/>
                </a:highlight>
                <a:latin typeface="Times New Roman"/>
                <a:ea typeface="宋体"/>
                <a:cs typeface="Times New Roman"/>
              </a:rPr>
              <a:t>Under the new statute,  “a State shall provide flexibility in meeting such [work search] requirements in case of individuals unable to search for work because of COVID-19, including because of illness, quarantine, or movement restriction.”</a:t>
            </a:r>
          </a:p>
          <a:p>
            <a:pPr lvl="0"/>
            <a:r>
              <a:rPr lang="en-US" altLang="zh-CN" kern="150" dirty="0">
                <a:latin typeface="Times New Roman"/>
                <a:ea typeface="宋体"/>
                <a:cs typeface="Times New Roman"/>
              </a:rPr>
              <a:t>-Benefits are paid by direct deposit or to state-issued debit card</a:t>
            </a:r>
          </a:p>
          <a:p>
            <a:endParaRPr lang="en-US" dirty="0"/>
          </a:p>
        </p:txBody>
      </p:sp>
    </p:spTree>
    <p:extLst>
      <p:ext uri="{BB962C8B-B14F-4D97-AF65-F5344CB8AC3E}">
        <p14:creationId xmlns:p14="http://schemas.microsoft.com/office/powerpoint/2010/main" val="37308965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4653A-0BAF-4D01-8642-5FB5AE146F68}"/>
              </a:ext>
            </a:extLst>
          </p:cNvPr>
          <p:cNvSpPr>
            <a:spLocks noGrp="1"/>
          </p:cNvSpPr>
          <p:nvPr>
            <p:ph type="title"/>
          </p:nvPr>
        </p:nvSpPr>
        <p:spPr/>
        <p:txBody>
          <a:bodyPr>
            <a:normAutofit fontScale="90000"/>
          </a:bodyPr>
          <a:lstStyle/>
          <a:p>
            <a:pPr marR="0" rtl="0"/>
            <a:r>
              <a:rPr lang="en-US" altLang="zh-CN" b="1" i="0" u="none" strike="noStrike" kern="150" baseline="0">
                <a:latin typeface="Times New Roman" panose="02020603050405020304" pitchFamily="18" charset="0"/>
              </a:rPr>
              <a:t>Most common reasons for denial of benefits and requests for legal assistance</a:t>
            </a:r>
          </a:p>
        </p:txBody>
      </p:sp>
      <p:sp>
        <p:nvSpPr>
          <p:cNvPr id="3" name="Text Placeholder 2">
            <a:extLst>
              <a:ext uri="{FF2B5EF4-FFF2-40B4-BE49-F238E27FC236}">
                <a16:creationId xmlns:a16="http://schemas.microsoft.com/office/drawing/2014/main" id="{B073B9DD-8BEA-45B1-88BB-4A424B4E5F7E}"/>
              </a:ext>
            </a:extLst>
          </p:cNvPr>
          <p:cNvSpPr>
            <a:spLocks noGrp="1"/>
          </p:cNvSpPr>
          <p:nvPr>
            <p:ph type="body" idx="1"/>
          </p:nvPr>
        </p:nvSpPr>
        <p:spPr/>
        <p:txBody>
          <a:bodyPr vert="horz" lIns="0" tIns="45720" rIns="0" bIns="45720" rtlCol="0" anchor="t">
            <a:normAutofit/>
          </a:bodyPr>
          <a:lstStyle/>
          <a:p>
            <a:pPr lvl="0"/>
            <a:r>
              <a:rPr lang="en-US" altLang="zh-CN" kern="150" dirty="0">
                <a:latin typeface="Times New Roman" panose="02020603050405020304" pitchFamily="18" charset="0"/>
              </a:rPr>
              <a:t>-Misconduct in connection with employment</a:t>
            </a:r>
          </a:p>
          <a:p>
            <a:pPr lvl="0"/>
            <a:endParaRPr lang="en-US" altLang="zh-CN" kern="150" dirty="0">
              <a:latin typeface="Times New Roman" panose="02020603050405020304" pitchFamily="18" charset="0"/>
            </a:endParaRPr>
          </a:p>
          <a:p>
            <a:pPr lvl="0"/>
            <a:r>
              <a:rPr lang="en-US" altLang="zh-CN" kern="150" dirty="0">
                <a:latin typeface="Times New Roman" panose="02020603050405020304" pitchFamily="18" charset="0"/>
              </a:rPr>
              <a:t>-Voluntary quit without good cause</a:t>
            </a:r>
          </a:p>
          <a:p>
            <a:pPr lvl="0"/>
            <a:endParaRPr lang="en-US" altLang="zh-CN" kern="150" dirty="0">
              <a:latin typeface="Times New Roman" panose="02020603050405020304" pitchFamily="18" charset="0"/>
            </a:endParaRPr>
          </a:p>
          <a:p>
            <a:r>
              <a:rPr lang="en-US" altLang="zh-CN" kern="150" dirty="0">
                <a:highlight>
                  <a:srgbClr val="FFFF00"/>
                </a:highlight>
                <a:latin typeface="Times New Roman"/>
                <a:ea typeface="宋体"/>
                <a:cs typeface="Times New Roman"/>
              </a:rPr>
              <a:t>-Issues specific to COVID-19,  such as application delays,  poorly documented self-employment income,  voluntary quit by employees of essential businesses,  interpreting “direct result of COVID-19", applications by recipients of SSD/SSI, and questions of coverage for income streams such as Air B and B,  flea market sellers,  etc. </a:t>
            </a:r>
            <a:endParaRPr lang="en-US" altLang="zh-CN" kern="150" dirty="0">
              <a:highlight>
                <a:srgbClr val="FFFF00"/>
              </a:highlight>
              <a:latin typeface="Times New Roman" panose="02020603050405020304" pitchFamily="18" charset="0"/>
              <a:ea typeface="宋体"/>
              <a:cs typeface="Times New Roman"/>
            </a:endParaRPr>
          </a:p>
          <a:p>
            <a:endParaRPr lang="en-US" dirty="0"/>
          </a:p>
        </p:txBody>
      </p:sp>
    </p:spTree>
    <p:extLst>
      <p:ext uri="{BB962C8B-B14F-4D97-AF65-F5344CB8AC3E}">
        <p14:creationId xmlns:p14="http://schemas.microsoft.com/office/powerpoint/2010/main" val="4018376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3EDA2-6CB3-43CB-A1B6-CF514C49BAC3}"/>
              </a:ext>
            </a:extLst>
          </p:cNvPr>
          <p:cNvSpPr>
            <a:spLocks noGrp="1"/>
          </p:cNvSpPr>
          <p:nvPr>
            <p:ph type="title"/>
          </p:nvPr>
        </p:nvSpPr>
        <p:spPr/>
        <p:txBody>
          <a:bodyPr>
            <a:noAutofit/>
          </a:bodyPr>
          <a:lstStyle/>
          <a:p>
            <a:pPr marR="0" rtl="0"/>
            <a:r>
              <a:rPr lang="en-US" altLang="zh-CN" sz="3600" b="1" i="0" u="none" strike="noStrike" kern="150" baseline="0" dirty="0">
                <a:latin typeface="Times New Roman" panose="02020603050405020304" pitchFamily="18" charset="0"/>
              </a:rPr>
              <a:t>THE BASICS OF UNEMPLOYMENT COMPENSATION: Coronavirus Aid, Relief, and Economic Security (CARES) Act</a:t>
            </a:r>
          </a:p>
        </p:txBody>
      </p:sp>
      <p:sp>
        <p:nvSpPr>
          <p:cNvPr id="3" name="Text Placeholder 2">
            <a:extLst>
              <a:ext uri="{FF2B5EF4-FFF2-40B4-BE49-F238E27FC236}">
                <a16:creationId xmlns:a16="http://schemas.microsoft.com/office/drawing/2014/main" id="{C18DF07A-2849-4790-854C-F083A37D7331}"/>
              </a:ext>
            </a:extLst>
          </p:cNvPr>
          <p:cNvSpPr>
            <a:spLocks noGrp="1"/>
          </p:cNvSpPr>
          <p:nvPr>
            <p:ph type="body" idx="1"/>
          </p:nvPr>
        </p:nvSpPr>
        <p:spPr/>
        <p:txBody>
          <a:bodyPr>
            <a:normAutofit/>
          </a:bodyPr>
          <a:lstStyle/>
          <a:p>
            <a:pPr lvl="0"/>
            <a:r>
              <a:rPr lang="en-US" altLang="zh-CN" sz="1600" kern="150" dirty="0">
                <a:latin typeface="Times New Roman" panose="02020603050405020304" pitchFamily="18" charset="0"/>
              </a:rPr>
              <a:t>Andrew C. Alter</a:t>
            </a:r>
          </a:p>
          <a:p>
            <a:pPr lvl="0"/>
            <a:r>
              <a:rPr lang="en-US" altLang="zh-CN" sz="1600" kern="150" dirty="0">
                <a:latin typeface="Times New Roman" panose="02020603050405020304" pitchFamily="18" charset="0"/>
              </a:rPr>
              <a:t>Senior Staff Attorney</a:t>
            </a:r>
          </a:p>
          <a:p>
            <a:pPr lvl="0"/>
            <a:r>
              <a:rPr lang="en-US" altLang="zh-CN" sz="1600" kern="150" dirty="0">
                <a:latin typeface="Times New Roman" panose="02020603050405020304" pitchFamily="18" charset="0"/>
              </a:rPr>
              <a:t>Legal Services of the Hudson Valley</a:t>
            </a:r>
          </a:p>
          <a:p>
            <a:pPr lvl="0"/>
            <a:r>
              <a:rPr lang="en-US" altLang="zh-CN" sz="1600" kern="150" dirty="0">
                <a:latin typeface="Times New Roman" panose="02020603050405020304" pitchFamily="18" charset="0"/>
              </a:rPr>
              <a:t>550 Aaron Court</a:t>
            </a:r>
          </a:p>
          <a:p>
            <a:pPr lvl="0"/>
            <a:r>
              <a:rPr lang="en-US" altLang="zh-CN" sz="1600" kern="150" dirty="0">
                <a:latin typeface="Times New Roman" panose="02020603050405020304" pitchFamily="18" charset="0"/>
              </a:rPr>
              <a:t>Kingston, NY 12401</a:t>
            </a:r>
          </a:p>
          <a:p>
            <a:pPr lvl="0"/>
            <a:r>
              <a:rPr lang="en-US" altLang="zh-CN" sz="1600" kern="150" dirty="0">
                <a:latin typeface="Times New Roman" panose="02020603050405020304" pitchFamily="18" charset="0"/>
              </a:rPr>
              <a:t>phone: (845) 331-9373 ext. 504</a:t>
            </a:r>
          </a:p>
          <a:p>
            <a:pPr lvl="0"/>
            <a:r>
              <a:rPr lang="en-US" altLang="zh-CN" sz="1600" kern="150" dirty="0">
                <a:latin typeface="Times New Roman" panose="02020603050405020304" pitchFamily="18" charset="0"/>
              </a:rPr>
              <a:t>email:  </a:t>
            </a:r>
            <a:r>
              <a:rPr lang="en-US" altLang="zh-CN" sz="1600" u="sng" kern="150" dirty="0">
                <a:solidFill>
                  <a:srgbClr val="0563C1"/>
                </a:solidFill>
                <a:latin typeface="Times New Roman" panose="02020603050405020304" pitchFamily="18" charset="0"/>
                <a:hlinkClick r:id="rId2"/>
              </a:rPr>
              <a:t>aalter@lshv.org</a:t>
            </a:r>
          </a:p>
          <a:p>
            <a:pPr lvl="0"/>
            <a:endParaRPr lang="en-US" altLang="zh-CN" kern="150" dirty="0">
              <a:latin typeface="Times New Roman" panose="02020603050405020304" pitchFamily="18" charset="0"/>
            </a:endParaRPr>
          </a:p>
          <a:p>
            <a:pPr lvl="0"/>
            <a:endParaRPr lang="en-US" altLang="zh-CN" kern="150" dirty="0">
              <a:latin typeface="Times New Roman" panose="02020603050405020304" pitchFamily="18" charset="0"/>
            </a:endParaRPr>
          </a:p>
          <a:p>
            <a:pPr lvl="0"/>
            <a:endParaRPr lang="en-US" dirty="0"/>
          </a:p>
        </p:txBody>
      </p:sp>
    </p:spTree>
    <p:extLst>
      <p:ext uri="{BB962C8B-B14F-4D97-AF65-F5344CB8AC3E}">
        <p14:creationId xmlns:p14="http://schemas.microsoft.com/office/powerpoint/2010/main" val="26136180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8D891-6934-4580-9DEE-54E73BBD36B5}"/>
              </a:ext>
            </a:extLst>
          </p:cNvPr>
          <p:cNvSpPr>
            <a:spLocks noGrp="1"/>
          </p:cNvSpPr>
          <p:nvPr>
            <p:ph type="title"/>
          </p:nvPr>
        </p:nvSpPr>
        <p:spPr/>
        <p:txBody>
          <a:bodyPr/>
          <a:lstStyle/>
          <a:p>
            <a:pPr marR="0" rtl="0"/>
            <a:r>
              <a:rPr lang="en-US" altLang="zh-CN" b="1" i="0" u="none" strike="noStrike" kern="150" baseline="0">
                <a:latin typeface="Times New Roman" panose="02020603050405020304" pitchFamily="18" charset="0"/>
              </a:rPr>
              <a:t>Misconduct in connection with employment</a:t>
            </a:r>
          </a:p>
        </p:txBody>
      </p:sp>
      <p:sp>
        <p:nvSpPr>
          <p:cNvPr id="3" name="Text Placeholder 2">
            <a:extLst>
              <a:ext uri="{FF2B5EF4-FFF2-40B4-BE49-F238E27FC236}">
                <a16:creationId xmlns:a16="http://schemas.microsoft.com/office/drawing/2014/main" id="{97BD4932-9818-495C-9239-284E53698DD2}"/>
              </a:ext>
            </a:extLst>
          </p:cNvPr>
          <p:cNvSpPr>
            <a:spLocks noGrp="1"/>
          </p:cNvSpPr>
          <p:nvPr>
            <p:ph type="body" idx="1"/>
          </p:nvPr>
        </p:nvSpPr>
        <p:spPr/>
        <p:txBody>
          <a:bodyPr>
            <a:normAutofit fontScale="92500" lnSpcReduction="10000"/>
          </a:bodyPr>
          <a:lstStyle/>
          <a:p>
            <a:pPr lvl="0"/>
            <a:r>
              <a:rPr lang="en-US" altLang="zh-CN" kern="150" dirty="0">
                <a:latin typeface="Times New Roman" panose="02020603050405020304" pitchFamily="18" charset="0"/>
              </a:rPr>
              <a:t>-Volitional act or omission that is detrimental to employer’s interest</a:t>
            </a:r>
          </a:p>
          <a:p>
            <a:pPr marL="0" lvl="0" indent="0">
              <a:buNone/>
            </a:pPr>
            <a:r>
              <a:rPr lang="en-US" altLang="zh-CN" kern="150" dirty="0">
                <a:latin typeface="Times New Roman" panose="02020603050405020304" pitchFamily="18" charset="0"/>
              </a:rPr>
              <a:t>-Incident must have caused the discharge and be proximate in time</a:t>
            </a:r>
          </a:p>
          <a:p>
            <a:pPr lvl="0"/>
            <a:r>
              <a:rPr lang="en-US" altLang="zh-CN" kern="150" dirty="0">
                <a:latin typeface="Times New Roman" panose="02020603050405020304" pitchFamily="18" charset="0"/>
              </a:rPr>
              <a:t>-Common misconduct examples:  </a:t>
            </a:r>
          </a:p>
          <a:p>
            <a:pPr lvl="1"/>
            <a:r>
              <a:rPr lang="en-US" altLang="zh-CN" kern="150" dirty="0">
                <a:latin typeface="Times New Roman" panose="02020603050405020304" pitchFamily="18" charset="0"/>
              </a:rPr>
              <a:t>violation of known rules or policies</a:t>
            </a:r>
          </a:p>
          <a:p>
            <a:pPr lvl="1"/>
            <a:r>
              <a:rPr lang="en-US" altLang="zh-CN" kern="150" dirty="0">
                <a:latin typeface="Times New Roman" panose="02020603050405020304" pitchFamily="18" charset="0"/>
              </a:rPr>
              <a:t>insubordination</a:t>
            </a:r>
          </a:p>
          <a:p>
            <a:pPr lvl="1"/>
            <a:r>
              <a:rPr lang="en-US" altLang="zh-CN" kern="150" dirty="0">
                <a:latin typeface="Times New Roman" panose="02020603050405020304" pitchFamily="18" charset="0"/>
              </a:rPr>
              <a:t>inebriation or drug use</a:t>
            </a:r>
          </a:p>
          <a:p>
            <a:pPr lvl="1"/>
            <a:r>
              <a:rPr lang="en-US" altLang="zh-CN" kern="150" dirty="0">
                <a:latin typeface="Times New Roman" panose="02020603050405020304" pitchFamily="18" charset="0"/>
              </a:rPr>
              <a:t>damage to property</a:t>
            </a:r>
          </a:p>
          <a:p>
            <a:pPr lvl="1"/>
            <a:r>
              <a:rPr lang="en-US" altLang="zh-CN" kern="150" dirty="0">
                <a:latin typeface="Times New Roman" panose="02020603050405020304" pitchFamily="18" charset="0"/>
              </a:rPr>
              <a:t>fighting, harassment, or use of profanity  </a:t>
            </a:r>
          </a:p>
          <a:p>
            <a:pPr lvl="1"/>
            <a:r>
              <a:rPr lang="en-US" altLang="zh-CN" kern="150" dirty="0">
                <a:latin typeface="Times New Roman" panose="02020603050405020304" pitchFamily="18" charset="0"/>
              </a:rPr>
              <a:t>theft  					</a:t>
            </a:r>
          </a:p>
          <a:p>
            <a:pPr lvl="1"/>
            <a:r>
              <a:rPr lang="en-US" altLang="zh-CN" kern="150" dirty="0">
                <a:latin typeface="Times New Roman" panose="02020603050405020304" pitchFamily="18" charset="0"/>
              </a:rPr>
              <a:t>falsification of records</a:t>
            </a:r>
          </a:p>
          <a:p>
            <a:pPr lvl="1"/>
            <a:r>
              <a:rPr lang="en-US" altLang="zh-CN" kern="150" dirty="0">
                <a:latin typeface="Times New Roman" panose="02020603050405020304" pitchFamily="18" charset="0"/>
              </a:rPr>
              <a:t>unjustified/repeated lateness or absence  </a:t>
            </a:r>
          </a:p>
          <a:p>
            <a:endParaRPr lang="en-US" dirty="0"/>
          </a:p>
        </p:txBody>
      </p:sp>
    </p:spTree>
    <p:extLst>
      <p:ext uri="{BB962C8B-B14F-4D97-AF65-F5344CB8AC3E}">
        <p14:creationId xmlns:p14="http://schemas.microsoft.com/office/powerpoint/2010/main" val="15632681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7E34A-2410-4142-B3C3-6BBBFC1D9593}"/>
              </a:ext>
            </a:extLst>
          </p:cNvPr>
          <p:cNvSpPr>
            <a:spLocks noGrp="1"/>
          </p:cNvSpPr>
          <p:nvPr>
            <p:ph type="title"/>
          </p:nvPr>
        </p:nvSpPr>
        <p:spPr/>
        <p:txBody>
          <a:bodyPr>
            <a:normAutofit fontScale="90000"/>
          </a:bodyPr>
          <a:lstStyle/>
          <a:p>
            <a:r>
              <a:rPr lang="en-US" altLang="zh-CN" kern="150" dirty="0">
                <a:latin typeface="Times New Roman" panose="02020603050405020304" pitchFamily="18" charset="0"/>
              </a:rPr>
              <a:t>Termination reasons that are not misconduct</a:t>
            </a:r>
            <a:br>
              <a:rPr lang="en-US" altLang="zh-CN" kern="150" dirty="0">
                <a:latin typeface="Times New Roman" panose="02020603050405020304" pitchFamily="18" charset="0"/>
              </a:rPr>
            </a:br>
            <a:endParaRPr lang="en-US" altLang="zh-CN" b="0" i="0" u="none" strike="noStrike" kern="150" baseline="0" dirty="0">
              <a:latin typeface="Times New Roman" panose="02020603050405020304" pitchFamily="18" charset="0"/>
            </a:endParaRPr>
          </a:p>
        </p:txBody>
      </p:sp>
      <p:sp>
        <p:nvSpPr>
          <p:cNvPr id="3" name="Text Placeholder 2">
            <a:extLst>
              <a:ext uri="{FF2B5EF4-FFF2-40B4-BE49-F238E27FC236}">
                <a16:creationId xmlns:a16="http://schemas.microsoft.com/office/drawing/2014/main" id="{588C033F-0A7C-4CED-B735-3394D36186B9}"/>
              </a:ext>
            </a:extLst>
          </p:cNvPr>
          <p:cNvSpPr>
            <a:spLocks noGrp="1"/>
          </p:cNvSpPr>
          <p:nvPr>
            <p:ph type="body" idx="1"/>
          </p:nvPr>
        </p:nvSpPr>
        <p:spPr/>
        <p:txBody>
          <a:bodyPr>
            <a:normAutofit/>
          </a:bodyPr>
          <a:lstStyle/>
          <a:p>
            <a:pPr marR="0" lvl="0" rtl="0"/>
            <a:r>
              <a:rPr lang="en-US" altLang="zh-CN" b="0" i="0" u="none" strike="noStrike" kern="150" baseline="0" dirty="0">
                <a:latin typeface="Times New Roman" panose="02020603050405020304" pitchFamily="18" charset="0"/>
              </a:rPr>
              <a:t>inefficiency</a:t>
            </a:r>
          </a:p>
          <a:p>
            <a:pPr marR="0" lvl="0" rtl="0"/>
            <a:r>
              <a:rPr lang="en-US" altLang="zh-CN" b="0" i="0" u="none" strike="noStrike" kern="150" baseline="0" dirty="0">
                <a:latin typeface="Times New Roman" panose="02020603050405020304" pitchFamily="18" charset="0"/>
              </a:rPr>
              <a:t>inadequate performance as the result of inability or incapacity</a:t>
            </a:r>
          </a:p>
          <a:p>
            <a:pPr marR="0" lvl="0" rtl="0"/>
            <a:r>
              <a:rPr lang="en-US" altLang="zh-CN" b="0" i="0" u="none" strike="noStrike" kern="150" baseline="0" dirty="0">
                <a:latin typeface="Times New Roman" panose="02020603050405020304" pitchFamily="18" charset="0"/>
              </a:rPr>
              <a:t>inadvertence or ordinary negligence in isolated instances</a:t>
            </a:r>
          </a:p>
          <a:p>
            <a:pPr marR="0" lvl="0" rtl="0"/>
            <a:r>
              <a:rPr lang="en-US" altLang="zh-CN" b="0" i="0" u="none" strike="noStrike" kern="150" baseline="0" dirty="0">
                <a:latin typeface="Times New Roman" panose="02020603050405020304" pitchFamily="18" charset="0"/>
              </a:rPr>
              <a:t>good faith errors in judgment or discretion absence due to verified illness</a:t>
            </a:r>
          </a:p>
        </p:txBody>
      </p:sp>
    </p:spTree>
    <p:extLst>
      <p:ext uri="{BB962C8B-B14F-4D97-AF65-F5344CB8AC3E}">
        <p14:creationId xmlns:p14="http://schemas.microsoft.com/office/powerpoint/2010/main" val="36817552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DDE35-E5E1-4DC3-9589-0F6DDD77EA0D}"/>
              </a:ext>
            </a:extLst>
          </p:cNvPr>
          <p:cNvSpPr>
            <a:spLocks noGrp="1"/>
          </p:cNvSpPr>
          <p:nvPr>
            <p:ph type="title"/>
          </p:nvPr>
        </p:nvSpPr>
        <p:spPr/>
        <p:txBody>
          <a:bodyPr/>
          <a:lstStyle/>
          <a:p>
            <a:pPr marR="0" rtl="0"/>
            <a:r>
              <a:rPr lang="en-US" altLang="zh-CN" b="1" i="0" u="none" strike="noStrike" kern="150" baseline="0">
                <a:latin typeface="Times New Roman" panose="02020603050405020304" pitchFamily="18" charset="0"/>
              </a:rPr>
              <a:t>Voluntary quit without good cause  </a:t>
            </a:r>
          </a:p>
        </p:txBody>
      </p:sp>
      <p:sp>
        <p:nvSpPr>
          <p:cNvPr id="3" name="Text Placeholder 2">
            <a:extLst>
              <a:ext uri="{FF2B5EF4-FFF2-40B4-BE49-F238E27FC236}">
                <a16:creationId xmlns:a16="http://schemas.microsoft.com/office/drawing/2014/main" id="{26F770B9-9802-4B84-8160-36A4D49F12DD}"/>
              </a:ext>
            </a:extLst>
          </p:cNvPr>
          <p:cNvSpPr>
            <a:spLocks noGrp="1"/>
          </p:cNvSpPr>
          <p:nvPr>
            <p:ph type="body" idx="1"/>
          </p:nvPr>
        </p:nvSpPr>
        <p:spPr/>
        <p:txBody>
          <a:bodyPr vert="horz" lIns="0" tIns="45720" rIns="0" bIns="45720" rtlCol="0" anchor="t">
            <a:normAutofit/>
          </a:bodyPr>
          <a:lstStyle/>
          <a:p>
            <a:pPr lvl="0"/>
            <a:r>
              <a:rPr lang="en-US" altLang="zh-CN" kern="150" dirty="0">
                <a:latin typeface="Times New Roman" panose="02020603050405020304" pitchFamily="18" charset="0"/>
              </a:rPr>
              <a:t>-UIB is generally not payable if the employee has quit or resigned</a:t>
            </a:r>
          </a:p>
          <a:p>
            <a:pPr lvl="0"/>
            <a:r>
              <a:rPr lang="en-US" altLang="zh-CN" kern="150" dirty="0">
                <a:latin typeface="Times New Roman" panose="02020603050405020304" pitchFamily="18" charset="0"/>
              </a:rPr>
              <a:t>-Not yet clear how this would be applied under the PUA;  what does “quit” mean for self-employment?</a:t>
            </a:r>
          </a:p>
          <a:p>
            <a:pPr lvl="0"/>
            <a:r>
              <a:rPr lang="en-US" altLang="zh-CN" kern="150" dirty="0">
                <a:latin typeface="Times New Roman" panose="02020603050405020304" pitchFamily="18" charset="0"/>
              </a:rPr>
              <a:t>-Good cause examples:</a:t>
            </a:r>
          </a:p>
          <a:p>
            <a:pPr marL="383540" lvl="1"/>
            <a:r>
              <a:rPr lang="en-US" altLang="zh-CN" kern="150" dirty="0">
                <a:latin typeface="Times New Roman" panose="02020603050405020304" pitchFamily="18" charset="0"/>
              </a:rPr>
              <a:t>failure to pay wages</a:t>
            </a:r>
            <a:endParaRPr lang="en-US" altLang="zh-CN" kern="150" dirty="0">
              <a:latin typeface="Times New Roman" panose="02020603050405020304" pitchFamily="18" charset="0"/>
              <a:cs typeface="Times New Roman" panose="02020603050405020304" pitchFamily="18" charset="0"/>
            </a:endParaRPr>
          </a:p>
          <a:p>
            <a:pPr marL="383540" lvl="1"/>
            <a:r>
              <a:rPr lang="en-US" altLang="zh-CN" kern="150" dirty="0">
                <a:latin typeface="Times New Roman" panose="02020603050405020304" pitchFamily="18" charset="0"/>
              </a:rPr>
              <a:t>significant negative changes in terms and conditions of  employment</a:t>
            </a:r>
            <a:endParaRPr lang="en-US" altLang="zh-CN" kern="150" dirty="0">
              <a:latin typeface="Times New Roman" panose="02020603050405020304" pitchFamily="18" charset="0"/>
              <a:cs typeface="Times New Roman" panose="02020603050405020304" pitchFamily="18" charset="0"/>
            </a:endParaRPr>
          </a:p>
          <a:p>
            <a:pPr marL="383540" lvl="1"/>
            <a:r>
              <a:rPr lang="en-US" altLang="zh-CN" kern="150" dirty="0">
                <a:latin typeface="Times New Roman" panose="02020603050405020304" pitchFamily="18" charset="0"/>
              </a:rPr>
              <a:t>physical or serious verbal abuse by employer</a:t>
            </a:r>
            <a:endParaRPr lang="en-US" altLang="zh-CN" kern="150" dirty="0">
              <a:latin typeface="Times New Roman" panose="02020603050405020304" pitchFamily="18" charset="0"/>
              <a:cs typeface="Times New Roman" panose="02020603050405020304" pitchFamily="18" charset="0"/>
            </a:endParaRPr>
          </a:p>
          <a:p>
            <a:pPr marL="383540" lvl="1"/>
            <a:r>
              <a:rPr lang="en-US" altLang="zh-CN" kern="150" dirty="0">
                <a:latin typeface="Times New Roman" panose="02020603050405020304" pitchFamily="18" charset="0"/>
              </a:rPr>
              <a:t>compelling family reasons, including domestic violence</a:t>
            </a:r>
            <a:endParaRPr lang="en-US" altLang="zh-CN" kern="15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574153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66B04-81BD-4D88-85E4-7C51B16B1BD8}"/>
              </a:ext>
            </a:extLst>
          </p:cNvPr>
          <p:cNvSpPr>
            <a:spLocks noGrp="1"/>
          </p:cNvSpPr>
          <p:nvPr>
            <p:ph type="title"/>
          </p:nvPr>
        </p:nvSpPr>
        <p:spPr/>
        <p:txBody>
          <a:bodyPr/>
          <a:lstStyle/>
          <a:p>
            <a:r>
              <a:rPr lang="en-US" dirty="0">
                <a:latin typeface="Times New Roman"/>
                <a:cs typeface="Times New Roman"/>
              </a:rPr>
              <a:t>Illegal or hazardous working conditions</a:t>
            </a:r>
            <a:endParaRPr lang="en-US" dirty="0"/>
          </a:p>
        </p:txBody>
      </p:sp>
      <p:sp>
        <p:nvSpPr>
          <p:cNvPr id="3" name="Text Placeholder 2">
            <a:extLst>
              <a:ext uri="{FF2B5EF4-FFF2-40B4-BE49-F238E27FC236}">
                <a16:creationId xmlns:a16="http://schemas.microsoft.com/office/drawing/2014/main" id="{A33D04BE-C01B-4129-9FFA-726B349639B9}"/>
              </a:ext>
            </a:extLst>
          </p:cNvPr>
          <p:cNvSpPr>
            <a:spLocks noGrp="1"/>
          </p:cNvSpPr>
          <p:nvPr>
            <p:ph type="body" idx="1"/>
          </p:nvPr>
        </p:nvSpPr>
        <p:spPr/>
        <p:txBody>
          <a:bodyPr vert="horz" lIns="0" tIns="45720" rIns="0" bIns="45720" rtlCol="0" anchor="t">
            <a:normAutofit/>
          </a:bodyPr>
          <a:lstStyle/>
          <a:p>
            <a:r>
              <a:rPr lang="en-US" dirty="0">
                <a:latin typeface="Times New Roman"/>
                <a:cs typeface="Times New Roman"/>
              </a:rPr>
              <a:t>-these have traditionally been good cause for voluntary quit</a:t>
            </a:r>
          </a:p>
          <a:p>
            <a:r>
              <a:rPr lang="en-US" dirty="0">
                <a:latin typeface="Times New Roman"/>
                <a:cs typeface="Times New Roman"/>
              </a:rPr>
              <a:t>-</a:t>
            </a:r>
            <a:r>
              <a:rPr lang="en-US" dirty="0">
                <a:highlight>
                  <a:srgbClr val="FFFF00"/>
                </a:highlight>
                <a:latin typeface="Times New Roman"/>
                <a:cs typeface="Times New Roman"/>
              </a:rPr>
              <a:t>when an employee of an “essential business” resigns (or when an employee of a reopened business refuses an offer of re-employment) due to perceived risk to health,   but does not fit under the PUA guidelines for being COVID-19 related,  will this be good cause?   Governor was asked this question but did not answer.   The statute speaks only of workers who lost their job “as a direct result of COVID-19”.  DOL guidance suggests good cause could be easier to show for individuals “particularly susceptible to COVID-19".  These will likely be decided case by case.  As with all good cause quits, employees should create a paper trail to show concerns were brought to employer with opportunity to cure  </a:t>
            </a:r>
            <a:endParaRPr lang="en-US">
              <a:highlight>
                <a:srgbClr val="FFFF00"/>
              </a:highlight>
              <a:ea typeface="+mn-lt"/>
              <a:cs typeface="+mn-lt"/>
            </a:endParaRPr>
          </a:p>
          <a:p>
            <a:endParaRPr lang="en-US" dirty="0"/>
          </a:p>
        </p:txBody>
      </p:sp>
    </p:spTree>
    <p:extLst>
      <p:ext uri="{BB962C8B-B14F-4D97-AF65-F5344CB8AC3E}">
        <p14:creationId xmlns:p14="http://schemas.microsoft.com/office/powerpoint/2010/main" val="37952893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C395D-A4D7-4163-8D9F-6F78BFD2B4D6}"/>
              </a:ext>
            </a:extLst>
          </p:cNvPr>
          <p:cNvSpPr>
            <a:spLocks noGrp="1"/>
          </p:cNvSpPr>
          <p:nvPr>
            <p:ph type="title"/>
          </p:nvPr>
        </p:nvSpPr>
        <p:spPr/>
        <p:txBody>
          <a:bodyPr>
            <a:normAutofit/>
          </a:bodyPr>
          <a:lstStyle/>
          <a:p>
            <a:r>
              <a:rPr lang="en-US" altLang="zh-CN" sz="4000" b="1" i="0" u="none" strike="noStrike" kern="150" baseline="0" dirty="0">
                <a:latin typeface="Times New Roman"/>
                <a:ea typeface="宋体"/>
                <a:cs typeface="Times New Roman"/>
              </a:rPr>
              <a:t>Other</a:t>
            </a:r>
            <a:r>
              <a:rPr lang="en-US" altLang="zh-CN" sz="4000" b="1" kern="150" dirty="0">
                <a:latin typeface="Times New Roman"/>
                <a:ea typeface="宋体"/>
                <a:cs typeface="Times New Roman"/>
              </a:rPr>
              <a:t> possible</a:t>
            </a:r>
            <a:r>
              <a:rPr lang="en-US" altLang="zh-CN" sz="4000" b="1" i="0" u="none" strike="noStrike" kern="150" baseline="0" dirty="0">
                <a:latin typeface="Times New Roman"/>
                <a:ea typeface="宋体"/>
                <a:cs typeface="Times New Roman"/>
              </a:rPr>
              <a:t> denial reasons</a:t>
            </a:r>
          </a:p>
        </p:txBody>
      </p:sp>
      <p:sp>
        <p:nvSpPr>
          <p:cNvPr id="3" name="Text Placeholder 2">
            <a:extLst>
              <a:ext uri="{FF2B5EF4-FFF2-40B4-BE49-F238E27FC236}">
                <a16:creationId xmlns:a16="http://schemas.microsoft.com/office/drawing/2014/main" id="{8855D7D5-4506-4C7A-902C-D559563674AD}"/>
              </a:ext>
            </a:extLst>
          </p:cNvPr>
          <p:cNvSpPr>
            <a:spLocks noGrp="1"/>
          </p:cNvSpPr>
          <p:nvPr>
            <p:ph type="body" idx="1"/>
          </p:nvPr>
        </p:nvSpPr>
        <p:spPr/>
        <p:txBody>
          <a:bodyPr vert="horz" lIns="0" tIns="45720" rIns="0" bIns="45720" rtlCol="0" anchor="t">
            <a:normAutofit/>
          </a:bodyPr>
          <a:lstStyle/>
          <a:p>
            <a:r>
              <a:rPr lang="en-US" altLang="zh-CN" kern="150" dirty="0">
                <a:latin typeface="Times New Roman"/>
                <a:ea typeface="宋体"/>
                <a:cs typeface="Times New Roman"/>
              </a:rPr>
              <a:t>-Employee is not medically capable for employment.   </a:t>
            </a:r>
            <a:r>
              <a:rPr lang="en-US" altLang="zh-CN" kern="150" dirty="0">
                <a:highlight>
                  <a:srgbClr val="FFFF00"/>
                </a:highlight>
                <a:latin typeface="Times New Roman"/>
                <a:ea typeface="宋体"/>
                <a:cs typeface="Times New Roman"/>
              </a:rPr>
              <a:t>We believe medical capability is still required post -COVID-19.  However,  under the PUA,  if the applicant is not ready, willing and able to work and the reason is COVID-19 related,  this will not be a bar to eligibility</a:t>
            </a:r>
          </a:p>
          <a:p>
            <a:r>
              <a:rPr lang="en-US" altLang="zh-CN" kern="150" dirty="0">
                <a:latin typeface="Times New Roman"/>
                <a:ea typeface="宋体"/>
                <a:cs typeface="Times New Roman"/>
              </a:rPr>
              <a:t>-Employee has removed him/herself from the workforce for reasons other than medical.  To receive benefits, workers must be actively engaged in searching for work.  However, the bill 	explicitly provides that “a State shall provide flexibility in meeting such [work search] requirements in case of individuals unable to search for work because of COVID-19, including because of illness, quarantine, or movement restriction.”</a:t>
            </a:r>
          </a:p>
          <a:p>
            <a:endParaRPr lang="en-US" dirty="0"/>
          </a:p>
        </p:txBody>
      </p:sp>
    </p:spTree>
    <p:extLst>
      <p:ext uri="{BB962C8B-B14F-4D97-AF65-F5344CB8AC3E}">
        <p14:creationId xmlns:p14="http://schemas.microsoft.com/office/powerpoint/2010/main" val="838956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33D70-FC12-45BA-BDA1-2BDA436D39E0}"/>
              </a:ext>
            </a:extLst>
          </p:cNvPr>
          <p:cNvSpPr>
            <a:spLocks noGrp="1"/>
          </p:cNvSpPr>
          <p:nvPr>
            <p:ph type="title"/>
          </p:nvPr>
        </p:nvSpPr>
        <p:spPr/>
        <p:txBody>
          <a:bodyPr>
            <a:normAutofit/>
          </a:bodyPr>
          <a:lstStyle/>
          <a:p>
            <a:r>
              <a:rPr lang="en-US" sz="4000" b="1" dirty="0">
                <a:latin typeface="Times New Roman"/>
                <a:cs typeface="Times New Roman"/>
              </a:rPr>
              <a:t>Other possible denial reasons, contd.</a:t>
            </a:r>
            <a:endParaRPr lang="en-US" sz="4000" dirty="0"/>
          </a:p>
        </p:txBody>
      </p:sp>
      <p:sp>
        <p:nvSpPr>
          <p:cNvPr id="3" name="Text Placeholder 2">
            <a:extLst>
              <a:ext uri="{FF2B5EF4-FFF2-40B4-BE49-F238E27FC236}">
                <a16:creationId xmlns:a16="http://schemas.microsoft.com/office/drawing/2014/main" id="{D6213C0D-04B6-4708-A04E-64EEDEFF6B0F}"/>
              </a:ext>
            </a:extLst>
          </p:cNvPr>
          <p:cNvSpPr>
            <a:spLocks noGrp="1"/>
          </p:cNvSpPr>
          <p:nvPr>
            <p:ph type="body" idx="1"/>
          </p:nvPr>
        </p:nvSpPr>
        <p:spPr/>
        <p:txBody>
          <a:bodyPr vert="horz" lIns="0" tIns="45720" rIns="0" bIns="45720" rtlCol="0" anchor="t">
            <a:normAutofit/>
          </a:bodyPr>
          <a:lstStyle/>
          <a:p>
            <a:r>
              <a:rPr lang="en-US" dirty="0">
                <a:latin typeface="Times New Roman"/>
                <a:cs typeface="Times New Roman"/>
              </a:rPr>
              <a:t>-Employee has own business, is a corporate officer, or is engaged in some other activity that may produce income.  </a:t>
            </a:r>
            <a:r>
              <a:rPr lang="en-US" dirty="0">
                <a:highlight>
                  <a:srgbClr val="FFFF00"/>
                </a:highlight>
                <a:latin typeface="Times New Roman"/>
                <a:cs typeface="Times New Roman"/>
              </a:rPr>
              <a:t>Such business owners may potentially qualify under the PUA</a:t>
            </a:r>
            <a:endParaRPr lang="en-US" dirty="0">
              <a:ea typeface="+mn-lt"/>
              <a:cs typeface="+mn-lt"/>
            </a:endParaRPr>
          </a:p>
          <a:p>
            <a:r>
              <a:rPr lang="en-US" dirty="0">
                <a:latin typeface="Times New Roman"/>
                <a:cs typeface="Times New Roman"/>
              </a:rPr>
              <a:t>-Recipient has refused an offer of employment.  This reason applies only to recipients, not applicants.  </a:t>
            </a:r>
            <a:r>
              <a:rPr lang="en-US" dirty="0">
                <a:highlight>
                  <a:srgbClr val="FFFF00"/>
                </a:highlight>
                <a:latin typeface="Times New Roman"/>
                <a:cs typeface="Times New Roman"/>
              </a:rPr>
              <a:t>Hotly debated issue-will the $600.00 supplement act as a disincentive to return to work.   American Restaurant Assn, tells Congress they can not use paycheck protection funds to hire back laid workers because their UIB is higher than their pay would be</a:t>
            </a:r>
            <a:endParaRPr lang="en-US" dirty="0">
              <a:ea typeface="+mn-lt"/>
              <a:cs typeface="+mn-lt"/>
            </a:endParaRPr>
          </a:p>
          <a:p>
            <a:r>
              <a:rPr lang="en-US" dirty="0">
                <a:latin typeface="Times New Roman"/>
                <a:cs typeface="Times New Roman"/>
              </a:rPr>
              <a:t>-DOL wants to recover benefits already paid because claimant made a misrepresentation or false statement in the application process.</a:t>
            </a:r>
            <a:r>
              <a:rPr lang="en-US" dirty="0">
                <a:highlight>
                  <a:srgbClr val="FFFF00"/>
                </a:highlight>
                <a:latin typeface="Times New Roman"/>
                <a:cs typeface="Times New Roman"/>
              </a:rPr>
              <a:t>  Query:  would DOL agree to waive or defer such recoupments during the COVID-19 epidemic in the public interest?</a:t>
            </a:r>
            <a:endParaRPr lang="en-US" dirty="0">
              <a:ea typeface="+mn-lt"/>
              <a:cs typeface="+mn-lt"/>
            </a:endParaRPr>
          </a:p>
          <a:p>
            <a:endParaRPr lang="en-US" dirty="0"/>
          </a:p>
        </p:txBody>
      </p:sp>
    </p:spTree>
    <p:extLst>
      <p:ext uri="{BB962C8B-B14F-4D97-AF65-F5344CB8AC3E}">
        <p14:creationId xmlns:p14="http://schemas.microsoft.com/office/powerpoint/2010/main" val="5261703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9DC5D-9BE1-482E-A359-C974A91474D0}"/>
              </a:ext>
            </a:extLst>
          </p:cNvPr>
          <p:cNvSpPr>
            <a:spLocks noGrp="1"/>
          </p:cNvSpPr>
          <p:nvPr>
            <p:ph type="title"/>
          </p:nvPr>
        </p:nvSpPr>
        <p:spPr/>
        <p:txBody>
          <a:bodyPr/>
          <a:lstStyle/>
          <a:p>
            <a:pPr marR="0" rtl="0"/>
            <a:r>
              <a:rPr lang="en-US" altLang="zh-CN" b="1" i="0" u="none" strike="noStrike" kern="150" baseline="0">
                <a:latin typeface="Times New Roman" panose="02020603050405020304" pitchFamily="18" charset="0"/>
              </a:rPr>
              <a:t>Request for hearing</a:t>
            </a:r>
          </a:p>
        </p:txBody>
      </p:sp>
      <p:sp>
        <p:nvSpPr>
          <p:cNvPr id="3" name="Text Placeholder 2">
            <a:extLst>
              <a:ext uri="{FF2B5EF4-FFF2-40B4-BE49-F238E27FC236}">
                <a16:creationId xmlns:a16="http://schemas.microsoft.com/office/drawing/2014/main" id="{EFED5613-55F0-49D8-9BA4-9B560091C395}"/>
              </a:ext>
            </a:extLst>
          </p:cNvPr>
          <p:cNvSpPr>
            <a:spLocks noGrp="1"/>
          </p:cNvSpPr>
          <p:nvPr>
            <p:ph type="body" idx="1"/>
          </p:nvPr>
        </p:nvSpPr>
        <p:spPr/>
        <p:txBody>
          <a:bodyPr>
            <a:normAutofit fontScale="92500" lnSpcReduction="10000"/>
          </a:bodyPr>
          <a:lstStyle/>
          <a:p>
            <a:pPr lvl="0"/>
            <a:r>
              <a:rPr lang="en-US" altLang="zh-CN" kern="150" dirty="0">
                <a:latin typeface="Times New Roman" panose="02020603050405020304" pitchFamily="18" charset="0"/>
              </a:rPr>
              <a:t>-If benefits are denied, a request for hearing must be filed within 30 days- </a:t>
            </a:r>
            <a:r>
              <a:rPr lang="en-US" altLang="zh-CN" u="sng" kern="150" dirty="0">
                <a:latin typeface="Times New Roman" panose="02020603050405020304" pitchFamily="18" charset="0"/>
              </a:rPr>
              <a:t>strictly construed</a:t>
            </a:r>
            <a:r>
              <a:rPr lang="en-US" altLang="zh-CN" kern="150" dirty="0">
                <a:latin typeface="Times New Roman" panose="02020603050405020304" pitchFamily="18" charset="0"/>
              </a:rPr>
              <a:t>.   On March 20,  Governor signed Executive</a:t>
            </a:r>
            <a:r>
              <a:rPr lang="en-US" altLang="zh-CN" kern="150" dirty="0">
                <a:solidFill>
                  <a:srgbClr val="000000"/>
                </a:solidFill>
                <a:latin typeface="Times New Roman" panose="02020603050405020304" pitchFamily="18" charset="0"/>
              </a:rPr>
              <a:t> Order 202.8, tolling Statutes of Limitation in NY until April 19, 2020,  later extended to May 7.</a:t>
            </a:r>
          </a:p>
          <a:p>
            <a:pPr lvl="0"/>
            <a:endParaRPr lang="en-US" altLang="zh-CN" kern="150" dirty="0">
              <a:latin typeface="Times New Roman" panose="02020603050405020304" pitchFamily="18" charset="0"/>
            </a:endParaRPr>
          </a:p>
          <a:p>
            <a:pPr lvl="0"/>
            <a:r>
              <a:rPr lang="en-US" altLang="zh-CN" kern="150" dirty="0">
                <a:latin typeface="Times New Roman" panose="02020603050405020304" pitchFamily="18" charset="0"/>
              </a:rPr>
              <a:t>-Either employee or employer may request hearing</a:t>
            </a:r>
          </a:p>
          <a:p>
            <a:pPr lvl="0"/>
            <a:endParaRPr lang="en-US" altLang="zh-CN" kern="150" dirty="0">
              <a:latin typeface="Times New Roman" panose="02020603050405020304" pitchFamily="18" charset="0"/>
            </a:endParaRPr>
          </a:p>
          <a:p>
            <a:pPr lvl="0"/>
            <a:r>
              <a:rPr lang="en-US" altLang="zh-CN" kern="150" dirty="0">
                <a:latin typeface="Times New Roman" panose="02020603050405020304" pitchFamily="18" charset="0"/>
              </a:rPr>
              <a:t>-No prescribed form,  a simple letter will suffice.</a:t>
            </a:r>
          </a:p>
          <a:p>
            <a:pPr lvl="0"/>
            <a:endParaRPr lang="en-US" altLang="zh-CN" kern="150" dirty="0">
              <a:latin typeface="Times New Roman" panose="02020603050405020304" pitchFamily="18" charset="0"/>
            </a:endParaRPr>
          </a:p>
          <a:p>
            <a:pPr lvl="0"/>
            <a:r>
              <a:rPr lang="en-US" altLang="zh-CN" kern="150" dirty="0">
                <a:latin typeface="Times New Roman" panose="02020603050405020304" pitchFamily="18" charset="0"/>
              </a:rPr>
              <a:t>-Can request hearing online as well</a:t>
            </a:r>
          </a:p>
          <a:p>
            <a:endParaRPr lang="en-US" dirty="0"/>
          </a:p>
        </p:txBody>
      </p:sp>
    </p:spTree>
    <p:extLst>
      <p:ext uri="{BB962C8B-B14F-4D97-AF65-F5344CB8AC3E}">
        <p14:creationId xmlns:p14="http://schemas.microsoft.com/office/powerpoint/2010/main" val="20387839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9F484-8415-4E05-9775-EAE5EDBE16DE}"/>
              </a:ext>
            </a:extLst>
          </p:cNvPr>
          <p:cNvSpPr>
            <a:spLocks noGrp="1"/>
          </p:cNvSpPr>
          <p:nvPr>
            <p:ph type="title"/>
          </p:nvPr>
        </p:nvSpPr>
        <p:spPr/>
        <p:txBody>
          <a:bodyPr/>
          <a:lstStyle/>
          <a:p>
            <a:pPr marR="0" rtl="0"/>
            <a:r>
              <a:rPr lang="en-US" altLang="zh-CN" b="1" i="0" u="none" strike="noStrike" kern="150" baseline="0" dirty="0">
                <a:latin typeface="Times New Roman" panose="02020603050405020304" pitchFamily="18" charset="0"/>
              </a:rPr>
              <a:t>Hearing procedure</a:t>
            </a:r>
          </a:p>
        </p:txBody>
      </p:sp>
      <p:sp>
        <p:nvSpPr>
          <p:cNvPr id="3" name="Text Placeholder 2">
            <a:extLst>
              <a:ext uri="{FF2B5EF4-FFF2-40B4-BE49-F238E27FC236}">
                <a16:creationId xmlns:a16="http://schemas.microsoft.com/office/drawing/2014/main" id="{7802417E-84C1-4D7B-8549-26E0BB632FC8}"/>
              </a:ext>
            </a:extLst>
          </p:cNvPr>
          <p:cNvSpPr>
            <a:spLocks noGrp="1"/>
          </p:cNvSpPr>
          <p:nvPr>
            <p:ph type="body" idx="1"/>
          </p:nvPr>
        </p:nvSpPr>
        <p:spPr/>
        <p:txBody>
          <a:bodyPr>
            <a:normAutofit fontScale="92500" lnSpcReduction="20000"/>
          </a:bodyPr>
          <a:lstStyle/>
          <a:p>
            <a:pPr lvl="0"/>
            <a:r>
              <a:rPr lang="en-US" altLang="zh-CN" sz="2600" kern="150" dirty="0">
                <a:latin typeface="Times New Roman" panose="02020603050405020304" pitchFamily="18" charset="0"/>
              </a:rPr>
              <a:t>-As of 4/30/20 hearings have not resumed in New York.  LSHV has written to the principal ALJ on behalf of retained clients</a:t>
            </a:r>
          </a:p>
          <a:p>
            <a:pPr lvl="0"/>
            <a:r>
              <a:rPr lang="en-US" altLang="zh-CN" sz="2600" kern="150" dirty="0">
                <a:latin typeface="Times New Roman" panose="02020603050405020304" pitchFamily="18" charset="0"/>
              </a:rPr>
              <a:t>-Hearings are held by a State Administrative Law Judge (ALJ)</a:t>
            </a:r>
          </a:p>
          <a:p>
            <a:pPr lvl="0"/>
            <a:r>
              <a:rPr lang="en-US" altLang="zh-CN" sz="2600" kern="150" dirty="0">
                <a:latin typeface="Times New Roman" panose="02020603050405020304" pitchFamily="18" charset="0"/>
              </a:rPr>
              <a:t>-Hearings are held both by phone and in person</a:t>
            </a:r>
          </a:p>
          <a:p>
            <a:pPr lvl="0"/>
            <a:r>
              <a:rPr lang="en-US" altLang="zh-CN" sz="2600" kern="150" dirty="0">
                <a:latin typeface="Times New Roman" panose="02020603050405020304" pitchFamily="18" charset="0"/>
              </a:rPr>
              <a:t>-Rules of evidence and objections somewhat less formal than at trial but more formal than other public benefit hearings</a:t>
            </a:r>
          </a:p>
          <a:p>
            <a:pPr marL="0" lvl="0" indent="0">
              <a:buNone/>
            </a:pPr>
            <a:r>
              <a:rPr lang="en-US" altLang="zh-CN" sz="2600" kern="150" dirty="0">
                <a:latin typeface="Times New Roman" panose="02020603050405020304" pitchFamily="18" charset="0"/>
              </a:rPr>
              <a:t>-ALJ swears in witnesses</a:t>
            </a:r>
          </a:p>
          <a:p>
            <a:pPr marL="0" lvl="0" indent="0">
              <a:buNone/>
            </a:pPr>
            <a:r>
              <a:rPr lang="en-US" altLang="zh-CN" sz="2600" kern="150" dirty="0">
                <a:latin typeface="Times New Roman" panose="02020603050405020304" pitchFamily="18" charset="0"/>
              </a:rPr>
              <a:t>-ALJ conducts most questioning</a:t>
            </a:r>
          </a:p>
          <a:p>
            <a:endParaRPr lang="en-US" dirty="0"/>
          </a:p>
        </p:txBody>
      </p:sp>
    </p:spTree>
    <p:extLst>
      <p:ext uri="{BB962C8B-B14F-4D97-AF65-F5344CB8AC3E}">
        <p14:creationId xmlns:p14="http://schemas.microsoft.com/office/powerpoint/2010/main" val="30179499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47219-B37C-4A6D-87F4-77EA94CB5F30}"/>
              </a:ext>
            </a:extLst>
          </p:cNvPr>
          <p:cNvSpPr>
            <a:spLocks noGrp="1"/>
          </p:cNvSpPr>
          <p:nvPr>
            <p:ph type="title"/>
          </p:nvPr>
        </p:nvSpPr>
        <p:spPr/>
        <p:txBody>
          <a:bodyPr/>
          <a:lstStyle/>
          <a:p>
            <a:r>
              <a:rPr lang="en-US" altLang="zh-CN" b="1" kern="150" dirty="0">
                <a:latin typeface="Times New Roman" panose="02020603050405020304" pitchFamily="18" charset="0"/>
              </a:rPr>
              <a:t>Hearing procedure, contd.</a:t>
            </a:r>
            <a:endParaRPr lang="en-US" altLang="zh-CN" b="0" i="0" u="none" strike="noStrike" kern="150" baseline="0" dirty="0">
              <a:latin typeface="Times New Roman" panose="02020603050405020304" pitchFamily="18" charset="0"/>
            </a:endParaRPr>
          </a:p>
        </p:txBody>
      </p:sp>
      <p:sp>
        <p:nvSpPr>
          <p:cNvPr id="3" name="Text Placeholder 2">
            <a:extLst>
              <a:ext uri="{FF2B5EF4-FFF2-40B4-BE49-F238E27FC236}">
                <a16:creationId xmlns:a16="http://schemas.microsoft.com/office/drawing/2014/main" id="{E62EA4DF-7BC6-4305-90A4-8F83D680F758}"/>
              </a:ext>
            </a:extLst>
          </p:cNvPr>
          <p:cNvSpPr>
            <a:spLocks noGrp="1"/>
          </p:cNvSpPr>
          <p:nvPr>
            <p:ph type="body" idx="1"/>
          </p:nvPr>
        </p:nvSpPr>
        <p:spPr/>
        <p:txBody>
          <a:bodyPr>
            <a:normAutofit/>
          </a:bodyPr>
          <a:lstStyle/>
          <a:p>
            <a:pPr marL="0" marR="0" lvl="0" indent="0" rtl="0">
              <a:buNone/>
            </a:pPr>
            <a:r>
              <a:rPr lang="en-US" altLang="zh-CN" sz="2900" b="0" i="0" u="none" strike="noStrike" kern="150" baseline="0" dirty="0">
                <a:latin typeface="Times New Roman" panose="02020603050405020304" pitchFamily="18" charset="0"/>
              </a:rPr>
              <a:t> -ALJ proceeds through each issue in notice of hearing</a:t>
            </a:r>
          </a:p>
          <a:p>
            <a:pPr marR="0" lvl="0" rtl="0"/>
            <a:r>
              <a:rPr lang="en-US" altLang="zh-CN" sz="2900" b="0" i="0" u="none" strike="noStrike" kern="150" baseline="0" dirty="0">
                <a:latin typeface="Times New Roman" panose="02020603050405020304" pitchFamily="18" charset="0"/>
              </a:rPr>
              <a:t>-ALJ admits/marks documents in evidence</a:t>
            </a:r>
          </a:p>
          <a:p>
            <a:pPr marR="0" lvl="0" rtl="0"/>
            <a:r>
              <a:rPr lang="en-US" altLang="zh-CN" sz="2900" b="0" i="0" u="none" strike="noStrike" kern="150" baseline="0" dirty="0">
                <a:latin typeface="Times New Roman" panose="02020603050405020304" pitchFamily="18" charset="0"/>
              </a:rPr>
              <a:t>-ALJ renders a decision in writing</a:t>
            </a:r>
          </a:p>
          <a:p>
            <a:pPr marR="0" lvl="0" rtl="0"/>
            <a:r>
              <a:rPr lang="en-US" altLang="zh-CN" sz="2900" b="0" i="0" u="none" strike="noStrike" kern="150" baseline="0" dirty="0">
                <a:latin typeface="Times New Roman" panose="02020603050405020304" pitchFamily="18" charset="0"/>
              </a:rPr>
              <a:t>-Claimant must continue certifying.  If claimant is denied then later wins hearing, he/she is only entitled to benefits for weeks in which he/she certified</a:t>
            </a:r>
          </a:p>
        </p:txBody>
      </p:sp>
    </p:spTree>
    <p:extLst>
      <p:ext uri="{BB962C8B-B14F-4D97-AF65-F5344CB8AC3E}">
        <p14:creationId xmlns:p14="http://schemas.microsoft.com/office/powerpoint/2010/main" val="34852377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EF48B-DA2C-4EAE-8B54-AC56A3D0D9BF}"/>
              </a:ext>
            </a:extLst>
          </p:cNvPr>
          <p:cNvSpPr>
            <a:spLocks noGrp="1"/>
          </p:cNvSpPr>
          <p:nvPr>
            <p:ph type="title"/>
          </p:nvPr>
        </p:nvSpPr>
        <p:spPr/>
        <p:txBody>
          <a:bodyPr/>
          <a:lstStyle/>
          <a:p>
            <a:pPr marR="0" rtl="0"/>
            <a:r>
              <a:rPr lang="en-US" altLang="zh-CN" b="1" i="0" u="none" strike="noStrike" kern="150" baseline="0">
                <a:latin typeface="Times New Roman" panose="02020603050405020304" pitchFamily="18" charset="0"/>
              </a:rPr>
              <a:t>Appeals from hearing decision</a:t>
            </a:r>
          </a:p>
        </p:txBody>
      </p:sp>
      <p:sp>
        <p:nvSpPr>
          <p:cNvPr id="3" name="Text Placeholder 2">
            <a:extLst>
              <a:ext uri="{FF2B5EF4-FFF2-40B4-BE49-F238E27FC236}">
                <a16:creationId xmlns:a16="http://schemas.microsoft.com/office/drawing/2014/main" id="{F5DBD067-8A36-40C9-83DE-249C0FD3E6E2}"/>
              </a:ext>
            </a:extLst>
          </p:cNvPr>
          <p:cNvSpPr>
            <a:spLocks noGrp="1"/>
          </p:cNvSpPr>
          <p:nvPr>
            <p:ph type="body" idx="1"/>
          </p:nvPr>
        </p:nvSpPr>
        <p:spPr/>
        <p:txBody>
          <a:bodyPr vert="horz" lIns="0" tIns="45720" rIns="0" bIns="45720" rtlCol="0" anchor="t">
            <a:normAutofit/>
          </a:bodyPr>
          <a:lstStyle/>
          <a:p>
            <a:pPr lvl="0"/>
            <a:r>
              <a:rPr lang="en-US" altLang="zh-CN" kern="150" dirty="0">
                <a:latin typeface="Times New Roman" panose="02020603050405020304" pitchFamily="18" charset="0"/>
              </a:rPr>
              <a:t>-20 days from date of decision to file an appeal to the Unemployment Insurance Appeal Board.  Note the deadline is 20 days,  not 30 days as with requests for hearing</a:t>
            </a:r>
          </a:p>
          <a:p>
            <a:pPr lvl="0"/>
            <a:r>
              <a:rPr lang="en-US" altLang="zh-CN" kern="150" dirty="0">
                <a:latin typeface="Times New Roman" panose="02020603050405020304" pitchFamily="18" charset="0"/>
              </a:rPr>
              <a:t>-Appeal Board decision made on record alone – no new 		hearings/appearances/evidence</a:t>
            </a:r>
          </a:p>
          <a:p>
            <a:pPr lvl="0"/>
            <a:r>
              <a:rPr lang="en-US" altLang="zh-CN" kern="150" dirty="0">
                <a:latin typeface="Times New Roman" panose="02020603050405020304" pitchFamily="18" charset="0"/>
              </a:rPr>
              <a:t>-Appeal Board is final arbiter of credibility and findings of fact</a:t>
            </a:r>
          </a:p>
          <a:p>
            <a:pPr marL="0" indent="0">
              <a:buNone/>
            </a:pPr>
            <a:r>
              <a:rPr lang="en-US" altLang="zh-CN" kern="150" dirty="0">
                <a:latin typeface="Times New Roman"/>
                <a:ea typeface="宋体"/>
                <a:cs typeface="Times New Roman"/>
              </a:rPr>
              <a:t>-Appeal from Board is to the Appellate Division,  Third Department, which reviews for errors of law only</a:t>
            </a:r>
          </a:p>
          <a:p>
            <a:endParaRPr lang="en-US" dirty="0"/>
          </a:p>
        </p:txBody>
      </p:sp>
    </p:spTree>
    <p:extLst>
      <p:ext uri="{BB962C8B-B14F-4D97-AF65-F5344CB8AC3E}">
        <p14:creationId xmlns:p14="http://schemas.microsoft.com/office/powerpoint/2010/main" val="2183403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903F8-A1A9-4031-9ED5-43503E126D7F}"/>
              </a:ext>
            </a:extLst>
          </p:cNvPr>
          <p:cNvSpPr>
            <a:spLocks noGrp="1"/>
          </p:cNvSpPr>
          <p:nvPr>
            <p:ph type="title"/>
          </p:nvPr>
        </p:nvSpPr>
        <p:spPr/>
        <p:txBody>
          <a:bodyPr/>
          <a:lstStyle/>
          <a:p>
            <a:pPr marR="0" rtl="0"/>
            <a:r>
              <a:rPr lang="en-US" altLang="zh-CN" b="1" i="0" u="none" strike="noStrike" kern="150" baseline="0">
                <a:latin typeface="Times New Roman" panose="02020603050405020304" pitchFamily="18" charset="0"/>
              </a:rPr>
              <a:t>What is UIB?</a:t>
            </a:r>
          </a:p>
        </p:txBody>
      </p:sp>
      <p:sp>
        <p:nvSpPr>
          <p:cNvPr id="3" name="Text Placeholder 2">
            <a:extLst>
              <a:ext uri="{FF2B5EF4-FFF2-40B4-BE49-F238E27FC236}">
                <a16:creationId xmlns:a16="http://schemas.microsoft.com/office/drawing/2014/main" id="{E5C9F12C-01A6-4833-A0BF-028A7D6689CC}"/>
              </a:ext>
            </a:extLst>
          </p:cNvPr>
          <p:cNvSpPr>
            <a:spLocks noGrp="1"/>
          </p:cNvSpPr>
          <p:nvPr>
            <p:ph type="body" idx="1"/>
          </p:nvPr>
        </p:nvSpPr>
        <p:spPr/>
        <p:txBody>
          <a:bodyPr>
            <a:normAutofit/>
          </a:bodyPr>
          <a:lstStyle/>
          <a:p>
            <a:r>
              <a:rPr lang="en-US" altLang="zh-CN" kern="150" dirty="0">
                <a:latin typeface="Times New Roman" panose="02020603050405020304" pitchFamily="18" charset="0"/>
              </a:rPr>
              <a:t>-Pursuant to NY Labor Law §501, “economic insecurity due to unemployment is a serious menace to the health,  welfare and morale of the people of this state…the public good and the well-being of the wage earners of this state require the enactment of this measure for the compulsory setting aside of financial reserves for the benefit of persons unemployed through no fault of their own.”</a:t>
            </a:r>
          </a:p>
          <a:p>
            <a:r>
              <a:rPr lang="en-US" altLang="zh-CN" kern="150" dirty="0">
                <a:latin typeface="Times New Roman" panose="02020603050405020304" pitchFamily="18" charset="0"/>
              </a:rPr>
              <a:t>-UIB provides temporary financial assistance for those who are a part of the labor market </a:t>
            </a:r>
          </a:p>
          <a:p>
            <a:pPr lvl="0"/>
            <a:r>
              <a:rPr lang="en-US" altLang="zh-CN" kern="150" dirty="0">
                <a:latin typeface="Times New Roman" panose="02020603050405020304" pitchFamily="18" charset="0"/>
              </a:rPr>
              <a:t>-UIB is paid for by employer contributions to a fund.  Benefits are paid weekly.</a:t>
            </a:r>
          </a:p>
          <a:p>
            <a:pPr lvl="0"/>
            <a:r>
              <a:rPr lang="en-US" altLang="zh-CN" kern="150" dirty="0">
                <a:latin typeface="Times New Roman" panose="02020603050405020304" pitchFamily="18" charset="0"/>
              </a:rPr>
              <a:t>-UIB is intended for those who are unemployed involuntarily and through no fault of their own.</a:t>
            </a:r>
          </a:p>
          <a:p>
            <a:endParaRPr lang="en-US" altLang="zh-CN" kern="150" dirty="0">
              <a:latin typeface="Times New Roman" panose="02020603050405020304" pitchFamily="18" charset="0"/>
            </a:endParaRPr>
          </a:p>
        </p:txBody>
      </p:sp>
    </p:spTree>
    <p:extLst>
      <p:ext uri="{BB962C8B-B14F-4D97-AF65-F5344CB8AC3E}">
        <p14:creationId xmlns:p14="http://schemas.microsoft.com/office/powerpoint/2010/main" val="27319633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EA9B2-71A5-4C01-AA82-4FC577B98C42}"/>
              </a:ext>
            </a:extLst>
          </p:cNvPr>
          <p:cNvSpPr>
            <a:spLocks noGrp="1"/>
          </p:cNvSpPr>
          <p:nvPr>
            <p:ph type="title"/>
          </p:nvPr>
        </p:nvSpPr>
        <p:spPr/>
        <p:txBody>
          <a:bodyPr/>
          <a:lstStyle/>
          <a:p>
            <a:pPr marR="0" rtl="0"/>
            <a:r>
              <a:rPr lang="en-US" altLang="zh-CN" b="1" i="0" u="none" strike="noStrike" kern="150" baseline="0">
                <a:latin typeface="Times New Roman" panose="02020603050405020304" pitchFamily="18" charset="0"/>
              </a:rPr>
              <a:t>Other internet resources</a:t>
            </a:r>
          </a:p>
        </p:txBody>
      </p:sp>
      <p:sp>
        <p:nvSpPr>
          <p:cNvPr id="3" name="Text Placeholder 2">
            <a:extLst>
              <a:ext uri="{FF2B5EF4-FFF2-40B4-BE49-F238E27FC236}">
                <a16:creationId xmlns:a16="http://schemas.microsoft.com/office/drawing/2014/main" id="{B398C9E7-C204-4D06-89EB-8B367A92542D}"/>
              </a:ext>
            </a:extLst>
          </p:cNvPr>
          <p:cNvSpPr>
            <a:spLocks noGrp="1"/>
          </p:cNvSpPr>
          <p:nvPr>
            <p:ph type="body" idx="1"/>
          </p:nvPr>
        </p:nvSpPr>
        <p:spPr/>
        <p:txBody>
          <a:bodyPr vert="horz" lIns="0" tIns="45720" rIns="0" bIns="45720" rtlCol="0" anchor="t">
            <a:normAutofit/>
          </a:bodyPr>
          <a:lstStyle/>
          <a:p>
            <a:pPr lvl="0"/>
            <a:r>
              <a:rPr lang="en-US" altLang="zh-CN" sz="2000" kern="150" dirty="0">
                <a:latin typeface="Times New Roman"/>
                <a:ea typeface="宋体"/>
                <a:cs typeface="Times New Roman"/>
              </a:rPr>
              <a:t>U.S. Department of Labor UI Program Letter 16-20 on the PUA is available at</a:t>
            </a:r>
            <a:endParaRPr lang="en-US" altLang="zh-CN" sz="2000" kern="150">
              <a:latin typeface="Times New Roman" panose="02020603050405020304" pitchFamily="18" charset="0"/>
              <a:ea typeface="宋体"/>
              <a:cs typeface="Times New Roman"/>
            </a:endParaRPr>
          </a:p>
          <a:p>
            <a:pPr marL="383540" lvl="1"/>
            <a:r>
              <a:rPr lang="en-US" altLang="zh-CN" sz="2000" u="sng" kern="150" dirty="0">
                <a:solidFill>
                  <a:srgbClr val="0563C1"/>
                </a:solidFill>
                <a:latin typeface="Times New Roman"/>
                <a:ea typeface="宋体"/>
                <a:cs typeface="Times New Roman"/>
              </a:rPr>
              <a:t>https://wdr.doleta.gov/directives/corr_doc.cfm?DOCN=4628</a:t>
            </a:r>
            <a:endParaRPr lang="en-US" altLang="zh-CN" sz="2000" kern="150" dirty="0">
              <a:latin typeface="Times New Roman"/>
              <a:ea typeface="宋体"/>
              <a:cs typeface="Times New Roman"/>
            </a:endParaRPr>
          </a:p>
          <a:p>
            <a:r>
              <a:rPr lang="en-US" altLang="zh-CN" sz="2000" kern="150" dirty="0">
                <a:latin typeface="Times New Roman"/>
                <a:ea typeface="宋体"/>
                <a:cs typeface="Times New Roman"/>
              </a:rPr>
              <a:t>NY State Department of Labor guidance for self-employed persons:   </a:t>
            </a:r>
            <a:r>
              <a:rPr lang="en-US" altLang="zh-CN" sz="2000" u="sng" kern="150" dirty="0">
                <a:solidFill>
                  <a:srgbClr val="0563C1"/>
                </a:solidFill>
                <a:latin typeface="Times New Roman"/>
                <a:ea typeface="宋体"/>
                <a:cs typeface="Times New Roman"/>
                <a:hlinkClick r:id="rId2"/>
              </a:rPr>
              <a:t>https://labor.ny.gov/ui/pdfs/self-employed-ui-guide.pdf</a:t>
            </a:r>
            <a:endParaRPr lang="en-US" altLang="zh-CN" sz="2000" u="sng" kern="150" dirty="0">
              <a:solidFill>
                <a:srgbClr val="0563C1"/>
              </a:solidFill>
              <a:latin typeface="Times New Roman"/>
              <a:ea typeface="宋体"/>
              <a:cs typeface="Times New Roman"/>
            </a:endParaRPr>
          </a:p>
          <a:p>
            <a:r>
              <a:rPr lang="en-US" sz="2000" kern="150" dirty="0">
                <a:latin typeface="Times New Roman"/>
                <a:ea typeface="宋体"/>
                <a:cs typeface="Times New Roman"/>
                <a:hlinkClick r:id="rId3"/>
              </a:rPr>
              <a:t>https://www.berkeweisslaw.com/coronavirus-resources-employers-and-employees</a:t>
            </a:r>
            <a:endParaRPr lang="en-US" altLang="zh-CN" sz="2000" u="sng" kern="150" dirty="0">
              <a:solidFill>
                <a:srgbClr val="0563C1"/>
              </a:solidFill>
              <a:latin typeface="Times New Roman"/>
              <a:ea typeface="宋体"/>
              <a:cs typeface="Times New Roman"/>
            </a:endParaRPr>
          </a:p>
          <a:p>
            <a:r>
              <a:rPr lang="en-US" sz="2000" kern="150" dirty="0">
                <a:latin typeface="Times New Roman"/>
                <a:ea typeface="宋体"/>
                <a:cs typeface="Times New Roman"/>
              </a:rPr>
              <a:t>National Employment Law Project     </a:t>
            </a:r>
            <a:r>
              <a:rPr lang="en-US" sz="2000" kern="150" dirty="0">
                <a:latin typeface="Times New Roman"/>
                <a:ea typeface="宋体"/>
                <a:cs typeface="Times New Roman"/>
                <a:hlinkClick r:id="rId4"/>
              </a:rPr>
              <a:t>https://www.nelp.org/</a:t>
            </a:r>
            <a:endParaRPr lang="en-US" sz="2000" kern="150">
              <a:latin typeface="Times New Roman"/>
              <a:ea typeface="+mn-lt"/>
              <a:cs typeface="+mn-lt"/>
            </a:endParaRPr>
          </a:p>
          <a:p>
            <a:endParaRPr lang="en-US" kern="150" dirty="0">
              <a:highlight>
                <a:srgbClr val="FFFF00"/>
              </a:highlight>
              <a:ea typeface="+mn-lt"/>
              <a:cs typeface="+mn-lt"/>
            </a:endParaRPr>
          </a:p>
          <a:p>
            <a:endParaRPr lang="en-US" kern="150" dirty="0">
              <a:highlight>
                <a:srgbClr val="FFFF00"/>
              </a:highlight>
              <a:latin typeface="Times New Roman"/>
              <a:ea typeface="宋体"/>
              <a:cs typeface="Times New Roman"/>
            </a:endParaRPr>
          </a:p>
          <a:p>
            <a:endParaRPr lang="en-US" dirty="0"/>
          </a:p>
        </p:txBody>
      </p:sp>
    </p:spTree>
    <p:extLst>
      <p:ext uri="{BB962C8B-B14F-4D97-AF65-F5344CB8AC3E}">
        <p14:creationId xmlns:p14="http://schemas.microsoft.com/office/powerpoint/2010/main" val="39648750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6DAB71F-68F7-4C05-8B8D-5B0229274473}"/>
              </a:ext>
            </a:extLst>
          </p:cNvPr>
          <p:cNvSpPr>
            <a:spLocks noGrp="1"/>
          </p:cNvSpPr>
          <p:nvPr>
            <p:ph type="body" idx="1"/>
          </p:nvPr>
        </p:nvSpPr>
        <p:spPr/>
        <p:txBody>
          <a:bodyPr/>
          <a:lstStyle/>
          <a:p>
            <a:r>
              <a:rPr lang="en-US" sz="2000" dirty="0">
                <a:ea typeface="Calibri" panose="020F0502020204030204" pitchFamily="34" charset="0"/>
              </a:rPr>
              <a:t>This presentation contains legal information prepared by LSHV and it not to be construed as legal advice.</a:t>
            </a:r>
          </a:p>
          <a:p>
            <a:r>
              <a:rPr lang="en-US" sz="2000" dirty="0">
                <a:ea typeface="Calibri" panose="020F0502020204030204" pitchFamily="34" charset="0"/>
              </a:rPr>
              <a:t> </a:t>
            </a:r>
          </a:p>
          <a:p>
            <a:r>
              <a:rPr lang="en-US" sz="2000" dirty="0">
                <a:ea typeface="Calibri" panose="020F0502020204030204" pitchFamily="34" charset="0"/>
              </a:rPr>
              <a:t>Unless otherwise noted, the content contained herein, including graphic images, buttons and text, are the exclusive property of LSHV.  Except for personal use, these items may not be copied, distributed, displayed, reproduced, or transmitted in any form or by any means, electronic, mechanical, photocopying, recording, or otherwise without prior written permission of LSHV.  This information was prepared on 5/20/2020.  Please note that any applicable laws, orders and directives are subject to change.</a:t>
            </a:r>
          </a:p>
          <a:p>
            <a:endParaRPr lang="en-US" dirty="0"/>
          </a:p>
        </p:txBody>
      </p:sp>
    </p:spTree>
    <p:extLst>
      <p:ext uri="{BB962C8B-B14F-4D97-AF65-F5344CB8AC3E}">
        <p14:creationId xmlns:p14="http://schemas.microsoft.com/office/powerpoint/2010/main" val="174576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D385C-39CE-4BC9-AD08-C5B5FB40C359}"/>
              </a:ext>
            </a:extLst>
          </p:cNvPr>
          <p:cNvSpPr>
            <a:spLocks noGrp="1"/>
          </p:cNvSpPr>
          <p:nvPr>
            <p:ph type="title"/>
          </p:nvPr>
        </p:nvSpPr>
        <p:spPr/>
        <p:txBody>
          <a:bodyPr>
            <a:normAutofit/>
          </a:bodyPr>
          <a:lstStyle/>
          <a:p>
            <a:pPr marR="0" rtl="0"/>
            <a:r>
              <a:rPr lang="en-US" altLang="zh-CN" b="1" i="0" u="none" strike="noStrike" kern="150" baseline="0" dirty="0">
                <a:latin typeface="Times New Roman" panose="02020603050405020304" pitchFamily="18" charset="0"/>
              </a:rPr>
              <a:t>Sources of law</a:t>
            </a:r>
          </a:p>
        </p:txBody>
      </p:sp>
      <p:sp>
        <p:nvSpPr>
          <p:cNvPr id="3" name="Text Placeholder 2">
            <a:extLst>
              <a:ext uri="{FF2B5EF4-FFF2-40B4-BE49-F238E27FC236}">
                <a16:creationId xmlns:a16="http://schemas.microsoft.com/office/drawing/2014/main" id="{5E23E0A5-627A-4CE1-9F41-55173C2CB379}"/>
              </a:ext>
            </a:extLst>
          </p:cNvPr>
          <p:cNvSpPr>
            <a:spLocks noGrp="1"/>
          </p:cNvSpPr>
          <p:nvPr>
            <p:ph type="body" idx="1"/>
          </p:nvPr>
        </p:nvSpPr>
        <p:spPr/>
        <p:txBody>
          <a:bodyPr>
            <a:normAutofit/>
          </a:bodyPr>
          <a:lstStyle/>
          <a:p>
            <a:pPr marR="0" lvl="0" rtl="0"/>
            <a:endParaRPr lang="en-US" altLang="zh-CN" b="0" i="0" u="none" strike="noStrike" kern="150" baseline="0" dirty="0">
              <a:latin typeface="Times New Roman" panose="02020603050405020304" pitchFamily="18" charset="0"/>
            </a:endParaRPr>
          </a:p>
          <a:p>
            <a:pPr lvl="0"/>
            <a:r>
              <a:rPr lang="en-US" altLang="zh-CN" kern="150" dirty="0">
                <a:latin typeface="Times New Roman" panose="02020603050405020304" pitchFamily="18" charset="0"/>
              </a:rPr>
              <a:t>NYS Unemployment Law: NY CLS Labor §§ 500-643  (Labor Law Article 18)</a:t>
            </a:r>
          </a:p>
          <a:p>
            <a:pPr lvl="0"/>
            <a:r>
              <a:rPr lang="en-US" altLang="zh-CN" kern="150" dirty="0">
                <a:latin typeface="Times New Roman" panose="02020603050405020304" pitchFamily="18" charset="0"/>
              </a:rPr>
              <a:t>NYS Unemployment Regulations:12 NYCRR 460-490</a:t>
            </a:r>
          </a:p>
          <a:p>
            <a:pPr lvl="0"/>
            <a:r>
              <a:rPr lang="en-US" altLang="zh-CN" kern="150" dirty="0">
                <a:latin typeface="Times New Roman" panose="02020603050405020304" pitchFamily="18" charset="0"/>
              </a:rPr>
              <a:t>Decisions of the Unemployment Insurance Appeal Board </a:t>
            </a:r>
            <a:r>
              <a:rPr lang="da-DK" altLang="zh-CN" kern="150" dirty="0">
                <a:latin typeface="Times New Roman" panose="02020603050405020304" pitchFamily="18" charset="0"/>
              </a:rPr>
              <a:t>at </a:t>
            </a:r>
            <a:r>
              <a:rPr lang="da-DK" altLang="zh-CN" kern="150" dirty="0">
                <a:latin typeface="Times New Roman" panose="02020603050405020304" pitchFamily="18" charset="0"/>
                <a:hlinkClick r:id="rId2"/>
              </a:rPr>
              <a:t>https://uiappeals.ny.gov/searchdecisions</a:t>
            </a:r>
          </a:p>
          <a:p>
            <a:pPr lvl="0"/>
            <a:r>
              <a:rPr lang="en-US" altLang="zh-CN" kern="150" dirty="0">
                <a:latin typeface="Times New Roman" panose="02020603050405020304" pitchFamily="18" charset="0"/>
              </a:rPr>
              <a:t>The Coronavirus Aid, Relief, and Economic Security Act (CARES Act)</a:t>
            </a:r>
            <a:endParaRPr lang="en-US" dirty="0"/>
          </a:p>
          <a:p>
            <a:pPr marR="0" lvl="0" rtl="0"/>
            <a:endParaRPr lang="en-US" altLang="zh-CN" kern="150" dirty="0">
              <a:latin typeface="Times New Roman" panose="02020603050405020304" pitchFamily="18" charset="0"/>
            </a:endParaRPr>
          </a:p>
          <a:p>
            <a:pPr marR="0" lvl="0" rtl="0"/>
            <a:endParaRPr lang="en-US" altLang="zh-CN" b="0" i="0" u="none" strike="noStrike" kern="150" baseline="0" dirty="0">
              <a:latin typeface="Times New Roman" panose="02020603050405020304" pitchFamily="18" charset="0"/>
            </a:endParaRPr>
          </a:p>
          <a:p>
            <a:pPr marR="0" lvl="0" rtl="0"/>
            <a:endParaRPr lang="en-US" altLang="zh-CN" b="0" i="0" u="none" strike="noStrike" kern="150" baseline="0" dirty="0">
              <a:latin typeface="Times New Roman" panose="02020603050405020304" pitchFamily="18" charset="0"/>
            </a:endParaRPr>
          </a:p>
        </p:txBody>
      </p:sp>
    </p:spTree>
    <p:extLst>
      <p:ext uri="{BB962C8B-B14F-4D97-AF65-F5344CB8AC3E}">
        <p14:creationId xmlns:p14="http://schemas.microsoft.com/office/powerpoint/2010/main" val="3855457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15F9C-D3BF-4736-B726-8512528E39DC}"/>
              </a:ext>
            </a:extLst>
          </p:cNvPr>
          <p:cNvSpPr>
            <a:spLocks noGrp="1"/>
          </p:cNvSpPr>
          <p:nvPr>
            <p:ph type="title"/>
          </p:nvPr>
        </p:nvSpPr>
        <p:spPr/>
        <p:txBody>
          <a:bodyPr>
            <a:normAutofit fontScale="90000"/>
          </a:bodyPr>
          <a:lstStyle/>
          <a:p>
            <a:r>
              <a:rPr lang="en-US" altLang="zh-CN" b="1" i="0" u="none" strike="noStrike" kern="150" baseline="0" dirty="0">
                <a:latin typeface="Times New Roman"/>
                <a:ea typeface="宋体"/>
                <a:cs typeface="Times New Roman"/>
              </a:rPr>
              <a:t>UIB is primarily governed by state law, but federal law will now play larger role</a:t>
            </a:r>
            <a:r>
              <a:rPr lang="en-US" altLang="zh-CN" b="1" kern="150" dirty="0">
                <a:latin typeface="Times New Roman"/>
                <a:ea typeface="宋体"/>
                <a:cs typeface="Times New Roman"/>
              </a:rPr>
              <a:t>   </a:t>
            </a:r>
            <a:endParaRPr lang="en-US" altLang="zh-CN" b="1" i="0" u="none" strike="noStrike" kern="150" baseline="0" dirty="0">
              <a:latin typeface="Times New Roman" panose="02020603050405020304" pitchFamily="18" charset="0"/>
            </a:endParaRPr>
          </a:p>
        </p:txBody>
      </p:sp>
      <p:sp>
        <p:nvSpPr>
          <p:cNvPr id="3" name="Text Placeholder 2">
            <a:extLst>
              <a:ext uri="{FF2B5EF4-FFF2-40B4-BE49-F238E27FC236}">
                <a16:creationId xmlns:a16="http://schemas.microsoft.com/office/drawing/2014/main" id="{5C56E027-0AF2-41E8-815B-F6C274AA9C3C}"/>
              </a:ext>
            </a:extLst>
          </p:cNvPr>
          <p:cNvSpPr>
            <a:spLocks noGrp="1"/>
          </p:cNvSpPr>
          <p:nvPr>
            <p:ph type="body" idx="1"/>
          </p:nvPr>
        </p:nvSpPr>
        <p:spPr/>
        <p:txBody>
          <a:bodyPr>
            <a:normAutofit lnSpcReduction="10000"/>
          </a:bodyPr>
          <a:lstStyle/>
          <a:p>
            <a:pPr marR="0" lvl="0" rtl="0"/>
            <a:r>
              <a:rPr lang="en-US" altLang="zh-CN" b="0" i="0" u="none" strike="noStrike" kern="150" baseline="0" dirty="0">
                <a:latin typeface="Times New Roman" panose="02020603050405020304" pitchFamily="18" charset="0"/>
              </a:rPr>
              <a:t>The CARES Act was signed into law on March 27, 2020.   It creates three new UI programs: Pandemic Unemployment Compensation (PUC), Pandemic Emergency Unemployment Compensation (PEUC), and Pandemic Unemployment Assistance (PUA).  All three programs are fully federally funded.</a:t>
            </a:r>
          </a:p>
          <a:p>
            <a:pPr marR="0" lvl="0" rtl="0"/>
            <a:r>
              <a:rPr lang="en-US" altLang="zh-CN" b="0" i="0" u="none" strike="noStrike" kern="150" baseline="0" dirty="0">
                <a:latin typeface="Times New Roman" panose="02020603050405020304" pitchFamily="18" charset="0"/>
              </a:rPr>
              <a:t>-The PUC authorizes a new federal unemployment benefit of $600.00 per week.</a:t>
            </a:r>
          </a:p>
          <a:p>
            <a:pPr marR="0" lvl="0" rtl="0"/>
            <a:r>
              <a:rPr lang="en-US" altLang="zh-CN" b="0" i="0" u="none" strike="noStrike" kern="150" baseline="0" dirty="0">
                <a:latin typeface="Times New Roman" panose="02020603050405020304" pitchFamily="18" charset="0"/>
              </a:rPr>
              <a:t>-The PEUC authorizes benefits for an extra 13 weeks to persons who exhausted their regular eligibility after July 1, 2019 .</a:t>
            </a:r>
          </a:p>
          <a:p>
            <a:pPr marR="0" lvl="0" rtl="0"/>
            <a:r>
              <a:rPr lang="en-US" altLang="zh-CN" b="0" i="0" u="none" strike="noStrike" kern="150" baseline="0" dirty="0">
                <a:latin typeface="Times New Roman" panose="02020603050405020304" pitchFamily="18" charset="0"/>
              </a:rPr>
              <a:t>-The PUA substantially broadens eligibility to include self-employed workers, including independent contractors, freelancers, workers seeking part-time work,  “gig workers” and workers who do not have a long enough work history to qualify for state UIB benefits.  These nontraditional employees must show a nexus with COVID-19 to qualify; see below.</a:t>
            </a:r>
          </a:p>
        </p:txBody>
      </p:sp>
    </p:spTree>
    <p:extLst>
      <p:ext uri="{BB962C8B-B14F-4D97-AF65-F5344CB8AC3E}">
        <p14:creationId xmlns:p14="http://schemas.microsoft.com/office/powerpoint/2010/main" val="3455592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0A897-C314-4652-AC9F-C32BEF28E22A}"/>
              </a:ext>
            </a:extLst>
          </p:cNvPr>
          <p:cNvSpPr>
            <a:spLocks noGrp="1"/>
          </p:cNvSpPr>
          <p:nvPr>
            <p:ph type="title"/>
          </p:nvPr>
        </p:nvSpPr>
        <p:spPr/>
        <p:txBody>
          <a:bodyPr/>
          <a:lstStyle/>
          <a:p>
            <a:pPr marR="0" rtl="0"/>
            <a:r>
              <a:rPr lang="en-US" altLang="zh-CN" b="1" i="0" u="none" strike="noStrike" kern="150" baseline="0">
                <a:latin typeface="Times New Roman" panose="02020603050405020304" pitchFamily="18" charset="0"/>
              </a:rPr>
              <a:t>Eligibility for UIB generally and under the PUC and PEUC</a:t>
            </a:r>
          </a:p>
        </p:txBody>
      </p:sp>
      <p:sp>
        <p:nvSpPr>
          <p:cNvPr id="3" name="Text Placeholder 2">
            <a:extLst>
              <a:ext uri="{FF2B5EF4-FFF2-40B4-BE49-F238E27FC236}">
                <a16:creationId xmlns:a16="http://schemas.microsoft.com/office/drawing/2014/main" id="{C79438B2-78C3-4E71-A13D-B2C86506AEB0}"/>
              </a:ext>
            </a:extLst>
          </p:cNvPr>
          <p:cNvSpPr>
            <a:spLocks noGrp="1"/>
          </p:cNvSpPr>
          <p:nvPr>
            <p:ph type="body" idx="1"/>
          </p:nvPr>
        </p:nvSpPr>
        <p:spPr/>
        <p:txBody>
          <a:bodyPr>
            <a:normAutofit fontScale="85000" lnSpcReduction="10000"/>
          </a:bodyPr>
          <a:lstStyle/>
          <a:p>
            <a:pPr lvl="0"/>
            <a:r>
              <a:rPr lang="en-US" altLang="zh-CN" kern="150" dirty="0">
                <a:latin typeface="Times New Roman" panose="02020603050405020304" pitchFamily="18" charset="0"/>
              </a:rPr>
              <a:t>-Employee must have worked in “covered employment.”  Large majority of employment is covered, but exceptions exist for some 	agricultural, religious workers, and employers who are engaged in rehabilitation of the disabled.</a:t>
            </a:r>
          </a:p>
          <a:p>
            <a:pPr lvl="0"/>
            <a:r>
              <a:rPr lang="en-US" altLang="zh-CN" kern="150" dirty="0">
                <a:latin typeface="Times New Roman" panose="02020603050405020304" pitchFamily="18" charset="0"/>
              </a:rPr>
              <a:t>-Employee must have sufficient earnings in quarters leading up to application  (the “base period”) which is computed using the 	earnings from the first four of last five completed quarters, or,  if 	more favorable,  the last four completed quarters.</a:t>
            </a:r>
          </a:p>
          <a:p>
            <a:pPr lvl="0"/>
            <a:r>
              <a:rPr lang="en-US" altLang="zh-CN" kern="150" dirty="0">
                <a:latin typeface="Times New Roman" panose="02020603050405020304" pitchFamily="18" charset="0"/>
              </a:rPr>
              <a:t>-Employees must have lost last employment under qualifying conditions;  discussed more fully below.</a:t>
            </a:r>
          </a:p>
          <a:p>
            <a:pPr marL="0" lvl="0" indent="0">
              <a:buNone/>
            </a:pPr>
            <a:r>
              <a:rPr lang="en-US" altLang="zh-CN" kern="150" dirty="0">
                <a:latin typeface="Times New Roman" panose="02020603050405020304" pitchFamily="18" charset="0"/>
              </a:rPr>
              <a:t>-Benefits are generally payable after a “waiting week”;  i.e. one week in which the applicant is otherwise eligible must elapse before the first week is payable. However, the Department of Labor has waived the 7-day waiting period for people who are out of work due to COVID-19 closures or quarantines.</a:t>
            </a:r>
          </a:p>
          <a:p>
            <a:pPr lvl="0"/>
            <a:r>
              <a:rPr lang="en-US" altLang="zh-CN" kern="150" dirty="0">
                <a:latin typeface="Times New Roman" panose="02020603050405020304" pitchFamily="18" charset="0"/>
              </a:rPr>
              <a:t>-</a:t>
            </a:r>
            <a:r>
              <a:rPr lang="en-US" altLang="zh-CN" kern="150" dirty="0">
                <a:solidFill>
                  <a:srgbClr val="000000"/>
                </a:solidFill>
                <a:latin typeface="Times New Roman" panose="02020603050405020304" pitchFamily="18" charset="0"/>
              </a:rPr>
              <a:t>Furloughed employees should be eligible.  Furlough is defined as  temporarily being put into unpaid status with the employer expectation that employee will return to work.  Furlough is unpaid 	and is considered involuntary.</a:t>
            </a:r>
          </a:p>
          <a:p>
            <a:endParaRPr lang="en-US" dirty="0"/>
          </a:p>
        </p:txBody>
      </p:sp>
    </p:spTree>
    <p:extLst>
      <p:ext uri="{BB962C8B-B14F-4D97-AF65-F5344CB8AC3E}">
        <p14:creationId xmlns:p14="http://schemas.microsoft.com/office/powerpoint/2010/main" val="2657132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A956C-F8A1-4E2B-81F1-24005668F505}"/>
              </a:ext>
            </a:extLst>
          </p:cNvPr>
          <p:cNvSpPr>
            <a:spLocks noGrp="1"/>
          </p:cNvSpPr>
          <p:nvPr>
            <p:ph type="title"/>
          </p:nvPr>
        </p:nvSpPr>
        <p:spPr/>
        <p:txBody>
          <a:bodyPr>
            <a:normAutofit/>
          </a:bodyPr>
          <a:lstStyle/>
          <a:p>
            <a:pPr marR="0" rtl="0"/>
            <a:r>
              <a:rPr lang="en-US" altLang="zh-CN" b="1" i="0" u="none" strike="noStrike" kern="150" baseline="0" dirty="0">
                <a:latin typeface="Times New Roman" panose="02020603050405020304" pitchFamily="18" charset="0"/>
              </a:rPr>
              <a:t>Duration</a:t>
            </a:r>
          </a:p>
        </p:txBody>
      </p:sp>
      <p:sp>
        <p:nvSpPr>
          <p:cNvPr id="3" name="Text Placeholder 2">
            <a:extLst>
              <a:ext uri="{FF2B5EF4-FFF2-40B4-BE49-F238E27FC236}">
                <a16:creationId xmlns:a16="http://schemas.microsoft.com/office/drawing/2014/main" id="{3F88EC6F-C48B-43B3-9986-7439BB9166E7}"/>
              </a:ext>
            </a:extLst>
          </p:cNvPr>
          <p:cNvSpPr>
            <a:spLocks noGrp="1"/>
          </p:cNvSpPr>
          <p:nvPr>
            <p:ph type="body" idx="1"/>
          </p:nvPr>
        </p:nvSpPr>
        <p:spPr/>
        <p:txBody>
          <a:bodyPr/>
          <a:lstStyle/>
          <a:p>
            <a:endParaRPr lang="en-US" altLang="zh-CN" kern="150" dirty="0">
              <a:latin typeface="Times New Roman" panose="02020603050405020304" pitchFamily="18" charset="0"/>
            </a:endParaRPr>
          </a:p>
          <a:p>
            <a:r>
              <a:rPr lang="en-US" altLang="zh-CN" b="1" kern="150" dirty="0">
                <a:latin typeface="Times New Roman" panose="02020603050405020304" pitchFamily="18" charset="0"/>
              </a:rPr>
              <a:t>-</a:t>
            </a:r>
            <a:r>
              <a:rPr lang="en-US" altLang="zh-CN" kern="150" dirty="0">
                <a:latin typeface="Times New Roman" panose="02020603050405020304" pitchFamily="18" charset="0"/>
              </a:rPr>
              <a:t>UIB benefits in New York are generally paid for a maximum of 26 weeks in each “benefit year”</a:t>
            </a:r>
          </a:p>
          <a:p>
            <a:r>
              <a:rPr lang="en-US" altLang="zh-CN" kern="150" dirty="0">
                <a:latin typeface="Times New Roman" panose="02020603050405020304" pitchFamily="18" charset="0"/>
              </a:rPr>
              <a:t>-Benefit year is the 365 days after the claim is established.</a:t>
            </a:r>
          </a:p>
          <a:p>
            <a:r>
              <a:rPr lang="en-US" altLang="zh-CN" kern="150" dirty="0">
                <a:latin typeface="Times New Roman" panose="02020603050405020304" pitchFamily="18" charset="0"/>
              </a:rPr>
              <a:t>-Under the PEUC, when benefits provided by the state have been exhausted, individuals are now eligible for an additional 13 weeks of federally-funded benefits, for a total of 39 weeks. Workers who established a claim after July 31, 2019, should not have to file a new claim to get the additional weeks, but workers whose benefit year has expired will have to refile.</a:t>
            </a:r>
          </a:p>
          <a:p>
            <a:endParaRPr lang="en-US" kern="150" dirty="0">
              <a:latin typeface="Times New Roman" panose="02020603050405020304" pitchFamily="18" charset="0"/>
            </a:endParaRPr>
          </a:p>
        </p:txBody>
      </p:sp>
    </p:spTree>
    <p:extLst>
      <p:ext uri="{BB962C8B-B14F-4D97-AF65-F5344CB8AC3E}">
        <p14:creationId xmlns:p14="http://schemas.microsoft.com/office/powerpoint/2010/main" val="1121452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71755-4509-4A10-8DAF-9536D9CAA9C0}"/>
              </a:ext>
            </a:extLst>
          </p:cNvPr>
          <p:cNvSpPr>
            <a:spLocks noGrp="1"/>
          </p:cNvSpPr>
          <p:nvPr>
            <p:ph type="title"/>
          </p:nvPr>
        </p:nvSpPr>
        <p:spPr/>
        <p:txBody>
          <a:bodyPr>
            <a:normAutofit/>
          </a:bodyPr>
          <a:lstStyle/>
          <a:p>
            <a:pPr marR="0" rtl="0"/>
            <a:r>
              <a:rPr lang="en-US" altLang="zh-CN" sz="3600" b="1" i="0" u="none" strike="noStrike" kern="150" baseline="0" dirty="0">
                <a:latin typeface="Times New Roman" panose="02020603050405020304" pitchFamily="18" charset="0"/>
              </a:rPr>
              <a:t>Amount payable</a:t>
            </a:r>
          </a:p>
        </p:txBody>
      </p:sp>
      <p:sp>
        <p:nvSpPr>
          <p:cNvPr id="3" name="Text Placeholder 2">
            <a:extLst>
              <a:ext uri="{FF2B5EF4-FFF2-40B4-BE49-F238E27FC236}">
                <a16:creationId xmlns:a16="http://schemas.microsoft.com/office/drawing/2014/main" id="{10E2450B-8DD9-405F-A91D-141D2D3CA314}"/>
              </a:ext>
            </a:extLst>
          </p:cNvPr>
          <p:cNvSpPr>
            <a:spLocks noGrp="1"/>
          </p:cNvSpPr>
          <p:nvPr>
            <p:ph type="body" idx="1"/>
          </p:nvPr>
        </p:nvSpPr>
        <p:spPr/>
        <p:txBody>
          <a:bodyPr/>
          <a:lstStyle/>
          <a:p>
            <a:pPr marR="0" lvl="0" rtl="0"/>
            <a:endParaRPr lang="en-US" altLang="zh-CN" b="0" i="0" u="none" strike="noStrike" kern="150" baseline="0" dirty="0">
              <a:latin typeface="Times New Roman" panose="02020603050405020304" pitchFamily="18" charset="0"/>
            </a:endParaRPr>
          </a:p>
          <a:p>
            <a:pPr lvl="0"/>
            <a:r>
              <a:rPr lang="en-US" altLang="zh-CN" sz="2000" kern="150" dirty="0">
                <a:latin typeface="Times New Roman" panose="02020603050405020304" pitchFamily="18" charset="0"/>
              </a:rPr>
              <a:t>Weekly benefit rate (WBR) is approximately 50% of average 	earnings during the base period, up to a maximum of $504.00 per week. </a:t>
            </a:r>
          </a:p>
          <a:p>
            <a:pPr marR="0" lvl="0" rtl="0"/>
            <a:r>
              <a:rPr lang="en-US" altLang="zh-CN" sz="2000" b="0" i="0" u="none" strike="noStrike" kern="150" baseline="0" dirty="0">
                <a:latin typeface="Times New Roman" panose="02020603050405020304" pitchFamily="18" charset="0"/>
              </a:rPr>
              <a:t>Through July 31, 2020, all regular UIB and PUA claimants were eligible to receive their usual calculated benefit plus an additional $600 per week in compensation.   The legislative intent is to replace 100 percent of wages for the average worker in the United States.   </a:t>
            </a:r>
          </a:p>
          <a:p>
            <a:pPr marR="0" lvl="0" rtl="0"/>
            <a:r>
              <a:rPr lang="en-US" altLang="zh-CN" sz="2000" kern="150" dirty="0">
                <a:latin typeface="Times New Roman" panose="02020603050405020304" pitchFamily="18" charset="0"/>
              </a:rPr>
              <a:t>Congress remains deadlocked on a plan to extend PUC benefits,  but discussions continue.</a:t>
            </a:r>
            <a:endParaRPr lang="en-US" altLang="zh-CN" sz="2000" b="0" i="0" u="none" strike="noStrike" kern="150" baseline="0" dirty="0">
              <a:latin typeface="Times New Roman" panose="02020603050405020304" pitchFamily="18" charset="0"/>
            </a:endParaRPr>
          </a:p>
          <a:p>
            <a:pPr marR="0" lvl="0" rtl="0"/>
            <a:endParaRPr lang="en-US" altLang="zh-CN" b="0" i="0" u="none" strike="noStrike" kern="150" baseline="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023550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BFD7A-9160-4D74-8BD0-D36C03F3C4C4}"/>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Lost Wages Assistance Program</a:t>
            </a:r>
          </a:p>
        </p:txBody>
      </p:sp>
      <p:sp>
        <p:nvSpPr>
          <p:cNvPr id="3" name="Text Placeholder 2">
            <a:extLst>
              <a:ext uri="{FF2B5EF4-FFF2-40B4-BE49-F238E27FC236}">
                <a16:creationId xmlns:a16="http://schemas.microsoft.com/office/drawing/2014/main" id="{B7AA7CD7-66BD-4520-89CC-2527CDF0A54D}"/>
              </a:ext>
            </a:extLst>
          </p:cNvPr>
          <p:cNvSpPr>
            <a:spLocks noGrp="1"/>
          </p:cNvSpPr>
          <p:nvPr>
            <p:ph type="body" idx="1"/>
          </p:nvPr>
        </p:nvSpPr>
        <p:spPr/>
        <p:txBody>
          <a:bodyPr/>
          <a:lstStyle/>
          <a:p>
            <a:r>
              <a:rPr lang="en-US" sz="2000" dirty="0">
                <a:latin typeface="Times New Roman" panose="02020603050405020304" pitchFamily="18" charset="0"/>
                <a:cs typeface="Times New Roman" panose="02020603050405020304" pitchFamily="18" charset="0"/>
              </a:rPr>
              <a:t>The Lost Wages Assistance Program (LWA) authorized by Presidential Memorandum and funded by the Federal Emergency Management Agency (FEMA), provides up to $400 per week in additional benefits for weeks after the expiration of the PUC on August 1, 2020.     $300 is funded at the federal level while 25% ($100) is optional and contributed by the state if it chooses to do so.  New York has chosen to limit the payment to $300.  To be eligible for the extra benefits, one must receive at least $100 as part of his or her regular UI.   As of the date of this writing,  New York has paid approximately four weeks of LWA and is expected to pay an additional two weeks, after which additional funds are expected to expire.</a:t>
            </a:r>
          </a:p>
          <a:p>
            <a:endParaRPr lang="en-US" dirty="0"/>
          </a:p>
        </p:txBody>
      </p:sp>
    </p:spTree>
    <p:extLst>
      <p:ext uri="{BB962C8B-B14F-4D97-AF65-F5344CB8AC3E}">
        <p14:creationId xmlns:p14="http://schemas.microsoft.com/office/powerpoint/2010/main" val="3908348477"/>
      </p:ext>
    </p:extLst>
  </p:cSld>
  <p:clrMapOvr>
    <a:masterClrMapping/>
  </p:clrMapOvr>
</p:sld>
</file>

<file path=ppt/theme/theme1.xml><?xml version="1.0" encoding="utf-8"?>
<a:theme xmlns:a="http://schemas.openxmlformats.org/drawingml/2006/main" name="1_RetrospectVTI">
  <a:themeElements>
    <a:clrScheme name="Custom 37">
      <a:dk1>
        <a:srgbClr val="000000"/>
      </a:dk1>
      <a:lt1>
        <a:srgbClr val="FFFFFF"/>
      </a:lt1>
      <a:dk2>
        <a:srgbClr val="4A5356"/>
      </a:dk2>
      <a:lt2>
        <a:srgbClr val="E8E3CE"/>
      </a:lt2>
      <a:accent1>
        <a:srgbClr val="9BA8B7"/>
      </a:accent1>
      <a:accent2>
        <a:srgbClr val="E6A02E"/>
      </a:accent2>
      <a:accent3>
        <a:srgbClr val="BF6A3B"/>
      </a:accent3>
      <a:accent4>
        <a:srgbClr val="92987A"/>
      </a:accent4>
      <a:accent5>
        <a:srgbClr val="857659"/>
      </a:accent5>
      <a:accent6>
        <a:srgbClr val="A0988C"/>
      </a:accent6>
      <a:hlink>
        <a:srgbClr val="00B0F0"/>
      </a:hlink>
      <a:folHlink>
        <a:srgbClr val="738F97"/>
      </a:folHlink>
    </a:clrScheme>
    <a:fontScheme name="Retrospect">
      <a:majorFont>
        <a:latin typeface="Bookman Old Style"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WO.pptx" id="{769520F8-BFE5-4C8C-A7AA-375C025A91CE}" vid="{AEAFD717-D3C8-4034-8F7E-D5220B0CCEB8}"/>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01697B2E34CD24EB590DB9F906B1C6E" ma:contentTypeVersion="9" ma:contentTypeDescription="Create a new document." ma:contentTypeScope="" ma:versionID="004761463f1449f33558397cd92b7bc2">
  <xsd:schema xmlns:xsd="http://www.w3.org/2001/XMLSchema" xmlns:xs="http://www.w3.org/2001/XMLSchema" xmlns:p="http://schemas.microsoft.com/office/2006/metadata/properties" xmlns:ns2="bbf677ce-3023-46f9-b6c2-a96cc90cd511" targetNamespace="http://schemas.microsoft.com/office/2006/metadata/properties" ma:root="true" ma:fieldsID="b79d12b66e3327454de64a468eea1524" ns2:_="">
    <xsd:import namespace="bbf677ce-3023-46f9-b6c2-a96cc90cd51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f677ce-3023-46f9-b6c2-a96cc90cd51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00B5A62-41E7-4199-B6A3-34C52AAC89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f677ce-3023-46f9-b6c2-a96cc90cd51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9E4AD64-D60A-4E67-AA2A-DE739A17B150}">
  <ds:schemaRefs>
    <ds:schemaRef ds:uri="http://schemas.microsoft.com/sharepoint/v3/contenttype/forms"/>
  </ds:schemaRefs>
</ds:datastoreItem>
</file>

<file path=customXml/itemProps3.xml><?xml version="1.0" encoding="utf-8"?>
<ds:datastoreItem xmlns:ds="http://schemas.openxmlformats.org/officeDocument/2006/customXml" ds:itemID="{8681F96B-5549-4AFB-8814-365EBF207113}">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{D9C345DD-050B-471F-A420-69C5E22057FB}tf56160789</Template>
  <TotalTime>0</TotalTime>
  <Words>3162</Words>
  <Application>Microsoft Office PowerPoint</Application>
  <PresentationFormat>Widescreen</PresentationFormat>
  <Paragraphs>171</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Bookman Old Style</vt:lpstr>
      <vt:lpstr>Calibri</vt:lpstr>
      <vt:lpstr>Franklin Gothic Book</vt:lpstr>
      <vt:lpstr>Times New Roman</vt:lpstr>
      <vt:lpstr>1_RetrospectVTI</vt:lpstr>
      <vt:lpstr>Summary of presentation</vt:lpstr>
      <vt:lpstr>THE BASICS OF UNEMPLOYMENT COMPENSATION: Coronavirus Aid, Relief, and Economic Security (CARES) Act</vt:lpstr>
      <vt:lpstr>What is UIB?</vt:lpstr>
      <vt:lpstr>Sources of law</vt:lpstr>
      <vt:lpstr>UIB is primarily governed by state law, but federal law will now play larger role   </vt:lpstr>
      <vt:lpstr>Eligibility for UIB generally and under the PUC and PEUC</vt:lpstr>
      <vt:lpstr>Duration</vt:lpstr>
      <vt:lpstr>Amount payable</vt:lpstr>
      <vt:lpstr>Lost Wages Assistance Program</vt:lpstr>
      <vt:lpstr>Connection to Covid-19?</vt:lpstr>
      <vt:lpstr>Eligibility under the PUA</vt:lpstr>
      <vt:lpstr>Nexus to Covid-19 under the PUA</vt:lpstr>
      <vt:lpstr>Reduction in business</vt:lpstr>
      <vt:lpstr>PUA amount payable</vt:lpstr>
      <vt:lpstr>Very low income self-employed</vt:lpstr>
      <vt:lpstr>Other factors</vt:lpstr>
      <vt:lpstr>Application Process-all UIB programs</vt:lpstr>
      <vt:lpstr>Receiving UIB </vt:lpstr>
      <vt:lpstr>Most common reasons for denial of benefits and requests for legal assistance</vt:lpstr>
      <vt:lpstr>Misconduct in connection with employment</vt:lpstr>
      <vt:lpstr>Termination reasons that are not misconduct </vt:lpstr>
      <vt:lpstr>Voluntary quit without good cause  </vt:lpstr>
      <vt:lpstr>Illegal or hazardous working conditions</vt:lpstr>
      <vt:lpstr>Other possible denial reasons</vt:lpstr>
      <vt:lpstr>Other possible denial reasons, contd.</vt:lpstr>
      <vt:lpstr>Request for hearing</vt:lpstr>
      <vt:lpstr>Hearing procedure</vt:lpstr>
      <vt:lpstr>Hearing procedure, contd.</vt:lpstr>
      <vt:lpstr>Appeals from hearing decision</vt:lpstr>
      <vt:lpstr>Other internet resources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BASICS OF UNEMPLOYMENT COMPENSATION: Coronavirus Aid, Relief, and Economic Security (CARES) Act</dc:title>
  <dc:creator/>
  <cp:lastModifiedBy/>
  <cp:revision>191</cp:revision>
  <dcterms:created xsi:type="dcterms:W3CDTF">2020-05-01T12:45:11Z</dcterms:created>
  <dcterms:modified xsi:type="dcterms:W3CDTF">2020-09-25T18:41:32Z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0x010100601697B2E34CD24EB590DB9F906B1C6E</vt:lpwstr>
  </property>
</Properties>
</file>