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2" r:id="rId5"/>
    <p:sldId id="257" r:id="rId6"/>
    <p:sldId id="258"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77FA498-C5D9-467F-AFAD-263516E2814C}"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8799DE-72DC-4D55-B8EA-E40837912A54}" type="slidenum">
              <a:rPr lang="en-US" smtClean="0"/>
              <a:t>‹#›</a:t>
            </a:fld>
            <a:endParaRPr lang="en-US"/>
          </a:p>
        </p:txBody>
      </p:sp>
    </p:spTree>
    <p:extLst>
      <p:ext uri="{BB962C8B-B14F-4D97-AF65-F5344CB8AC3E}">
        <p14:creationId xmlns:p14="http://schemas.microsoft.com/office/powerpoint/2010/main" val="764247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7FA498-C5D9-467F-AFAD-263516E2814C}"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8799DE-72DC-4D55-B8EA-E40837912A54}" type="slidenum">
              <a:rPr lang="en-US" smtClean="0"/>
              <a:t>‹#›</a:t>
            </a:fld>
            <a:endParaRPr lang="en-US"/>
          </a:p>
        </p:txBody>
      </p:sp>
    </p:spTree>
    <p:extLst>
      <p:ext uri="{BB962C8B-B14F-4D97-AF65-F5344CB8AC3E}">
        <p14:creationId xmlns:p14="http://schemas.microsoft.com/office/powerpoint/2010/main" val="784362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D77FA498-C5D9-467F-AFAD-263516E2814C}" type="datetimeFigureOut">
              <a:rPr lang="en-US" smtClean="0"/>
              <a:t>5/20/2020</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3A8799DE-72DC-4D55-B8EA-E40837912A54}" type="slidenum">
              <a:rPr lang="en-US" smtClean="0"/>
              <a:t>‹#›</a:t>
            </a:fld>
            <a:endParaRPr lang="en-US"/>
          </a:p>
        </p:txBody>
      </p:sp>
    </p:spTree>
    <p:extLst>
      <p:ext uri="{BB962C8B-B14F-4D97-AF65-F5344CB8AC3E}">
        <p14:creationId xmlns:p14="http://schemas.microsoft.com/office/powerpoint/2010/main" val="3873560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7FA498-C5D9-467F-AFAD-263516E2814C}"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8799DE-72DC-4D55-B8EA-E40837912A54}" type="slidenum">
              <a:rPr lang="en-US" smtClean="0"/>
              <a:t>‹#›</a:t>
            </a:fld>
            <a:endParaRPr lang="en-US"/>
          </a:p>
        </p:txBody>
      </p:sp>
    </p:spTree>
    <p:extLst>
      <p:ext uri="{BB962C8B-B14F-4D97-AF65-F5344CB8AC3E}">
        <p14:creationId xmlns:p14="http://schemas.microsoft.com/office/powerpoint/2010/main" val="1601053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D77FA498-C5D9-467F-AFAD-263516E2814C}" type="datetimeFigureOut">
              <a:rPr lang="en-US" smtClean="0"/>
              <a:t>5/20/2020</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A8799DE-72DC-4D55-B8EA-E40837912A54}" type="slidenum">
              <a:rPr lang="en-US" smtClean="0"/>
              <a:t>‹#›</a:t>
            </a:fld>
            <a:endParaRPr lang="en-US"/>
          </a:p>
        </p:txBody>
      </p:sp>
    </p:spTree>
    <p:extLst>
      <p:ext uri="{BB962C8B-B14F-4D97-AF65-F5344CB8AC3E}">
        <p14:creationId xmlns:p14="http://schemas.microsoft.com/office/powerpoint/2010/main" val="317154553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77FA498-C5D9-467F-AFAD-263516E2814C}"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8799DE-72DC-4D55-B8EA-E40837912A54}" type="slidenum">
              <a:rPr lang="en-US" smtClean="0"/>
              <a:t>‹#›</a:t>
            </a:fld>
            <a:endParaRPr lang="en-US"/>
          </a:p>
        </p:txBody>
      </p:sp>
    </p:spTree>
    <p:extLst>
      <p:ext uri="{BB962C8B-B14F-4D97-AF65-F5344CB8AC3E}">
        <p14:creationId xmlns:p14="http://schemas.microsoft.com/office/powerpoint/2010/main" val="1275315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7FA498-C5D9-467F-AFAD-263516E2814C}" type="datetimeFigureOut">
              <a:rPr lang="en-US" smtClean="0"/>
              <a:t>5/20/2020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8799DE-72DC-4D55-B8EA-E40837912A54}" type="slidenum">
              <a:rPr lang="en-US" smtClean="0"/>
              <a:t>‹#›</a:t>
            </a:fld>
            <a:endParaRPr lang="en-US"/>
          </a:p>
        </p:txBody>
      </p:sp>
    </p:spTree>
    <p:extLst>
      <p:ext uri="{BB962C8B-B14F-4D97-AF65-F5344CB8AC3E}">
        <p14:creationId xmlns:p14="http://schemas.microsoft.com/office/powerpoint/2010/main" val="2757692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77FA498-C5D9-467F-AFAD-263516E2814C}" type="datetimeFigureOut">
              <a:rPr lang="en-US" smtClean="0"/>
              <a:t>5/20/2020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8799DE-72DC-4D55-B8EA-E40837912A54}" type="slidenum">
              <a:rPr lang="en-US" smtClean="0"/>
              <a:t>‹#›</a:t>
            </a:fld>
            <a:endParaRPr lang="en-US"/>
          </a:p>
        </p:txBody>
      </p:sp>
    </p:spTree>
    <p:extLst>
      <p:ext uri="{BB962C8B-B14F-4D97-AF65-F5344CB8AC3E}">
        <p14:creationId xmlns:p14="http://schemas.microsoft.com/office/powerpoint/2010/main" val="2075926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7FA498-C5D9-467F-AFAD-263516E2814C}" type="datetimeFigureOut">
              <a:rPr lang="en-US" smtClean="0"/>
              <a:t>5/20/2020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8799DE-72DC-4D55-B8EA-E40837912A54}" type="slidenum">
              <a:rPr lang="en-US" smtClean="0"/>
              <a:t>‹#›</a:t>
            </a:fld>
            <a:endParaRPr lang="en-US"/>
          </a:p>
        </p:txBody>
      </p:sp>
    </p:spTree>
    <p:extLst>
      <p:ext uri="{BB962C8B-B14F-4D97-AF65-F5344CB8AC3E}">
        <p14:creationId xmlns:p14="http://schemas.microsoft.com/office/powerpoint/2010/main" val="4227965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7FA498-C5D9-467F-AFAD-263516E2814C}"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8799DE-72DC-4D55-B8EA-E40837912A54}" type="slidenum">
              <a:rPr lang="en-US" smtClean="0"/>
              <a:t>‹#›</a:t>
            </a:fld>
            <a:endParaRPr lang="en-US"/>
          </a:p>
        </p:txBody>
      </p:sp>
    </p:spTree>
    <p:extLst>
      <p:ext uri="{BB962C8B-B14F-4D97-AF65-F5344CB8AC3E}">
        <p14:creationId xmlns:p14="http://schemas.microsoft.com/office/powerpoint/2010/main" val="391286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7FA498-C5D9-467F-AFAD-263516E2814C}"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8799DE-72DC-4D55-B8EA-E40837912A54}" type="slidenum">
              <a:rPr lang="en-US" smtClean="0"/>
              <a:t>‹#›</a:t>
            </a:fld>
            <a:endParaRPr lang="en-US"/>
          </a:p>
        </p:txBody>
      </p:sp>
    </p:spTree>
    <p:extLst>
      <p:ext uri="{BB962C8B-B14F-4D97-AF65-F5344CB8AC3E}">
        <p14:creationId xmlns:p14="http://schemas.microsoft.com/office/powerpoint/2010/main" val="656831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D77FA498-C5D9-467F-AFAD-263516E2814C}" type="datetimeFigureOut">
              <a:rPr lang="en-US" smtClean="0"/>
              <a:t>5/20/2020</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3A8799DE-72DC-4D55-B8EA-E40837912A54}" type="slidenum">
              <a:rPr lang="en-US" smtClean="0"/>
              <a:t>‹#›</a:t>
            </a:fld>
            <a:endParaRPr lang="en-US"/>
          </a:p>
        </p:txBody>
      </p:sp>
    </p:spTree>
    <p:extLst>
      <p:ext uri="{BB962C8B-B14F-4D97-AF65-F5344CB8AC3E}">
        <p14:creationId xmlns:p14="http://schemas.microsoft.com/office/powerpoint/2010/main" val="343681389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governor.ny.gov/news/video-audio-photos-rush-transcript-amid-ongoing-covid-19-pandemic-governor-cuomo-announces-9" TargetMode="External"/><Relationship Id="rId2" Type="http://schemas.openxmlformats.org/officeDocument/2006/relationships/hyperlink" Target="https://www.dfs.ny.gov/press_releases/pr202004072" TargetMode="External"/><Relationship Id="rId1" Type="http://schemas.openxmlformats.org/officeDocument/2006/relationships/slideLayout" Target="../slideLayouts/slideLayout2.xml"/><Relationship Id="rId4" Type="http://schemas.openxmlformats.org/officeDocument/2006/relationships/hyperlink" Target="https://www.dfs.ny.gov/industry_guidance/industry_letters/il20200407_student_loan_servicer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B3387-A7ED-417C-AAFD-E233BB6E5780}"/>
              </a:ext>
            </a:extLst>
          </p:cNvPr>
          <p:cNvSpPr>
            <a:spLocks noGrp="1"/>
          </p:cNvSpPr>
          <p:nvPr>
            <p:ph type="ctrTitle"/>
          </p:nvPr>
        </p:nvSpPr>
        <p:spPr/>
        <p:txBody>
          <a:bodyPr/>
          <a:lstStyle/>
          <a:p>
            <a:r>
              <a:rPr lang="en-US" dirty="0"/>
              <a:t>Student and medical debt </a:t>
            </a:r>
          </a:p>
        </p:txBody>
      </p:sp>
      <p:sp>
        <p:nvSpPr>
          <p:cNvPr id="3" name="Subtitle 2">
            <a:extLst>
              <a:ext uri="{FF2B5EF4-FFF2-40B4-BE49-F238E27FC236}">
                <a16:creationId xmlns:a16="http://schemas.microsoft.com/office/drawing/2014/main" id="{5AF83FCC-2E83-4D22-BD63-E092B26D971B}"/>
              </a:ext>
            </a:extLst>
          </p:cNvPr>
          <p:cNvSpPr>
            <a:spLocks noGrp="1"/>
          </p:cNvSpPr>
          <p:nvPr>
            <p:ph type="subTitle" idx="1"/>
          </p:nvPr>
        </p:nvSpPr>
        <p:spPr>
          <a:xfrm>
            <a:off x="1524000" y="3996250"/>
            <a:ext cx="9144000" cy="2435030"/>
          </a:xfrm>
        </p:spPr>
        <p:txBody>
          <a:bodyPr>
            <a:normAutofit/>
          </a:bodyPr>
          <a:lstStyle/>
          <a:p>
            <a:r>
              <a:rPr lang="en-US" sz="2800" dirty="0"/>
              <a:t>Understanding the Impact and Protections Available During the COVID-19 Pandemic </a:t>
            </a:r>
          </a:p>
          <a:p>
            <a:endParaRPr lang="en-US" sz="2800" dirty="0"/>
          </a:p>
          <a:p>
            <a:r>
              <a:rPr lang="en-US" dirty="0"/>
              <a:t>Hope Turbert, Esq. </a:t>
            </a:r>
          </a:p>
          <a:p>
            <a:r>
              <a:rPr lang="en-US" dirty="0"/>
              <a:t>Legal Services of the Hudson Valley </a:t>
            </a:r>
          </a:p>
          <a:p>
            <a:endParaRPr lang="en-US" sz="2800" dirty="0"/>
          </a:p>
          <a:p>
            <a:endParaRPr lang="en-US" sz="2800" dirty="0"/>
          </a:p>
        </p:txBody>
      </p:sp>
      <p:pic>
        <p:nvPicPr>
          <p:cNvPr id="5" name="Picture 4" descr="A close up of a sign&#10;&#10;Description automatically generated">
            <a:extLst>
              <a:ext uri="{FF2B5EF4-FFF2-40B4-BE49-F238E27FC236}">
                <a16:creationId xmlns:a16="http://schemas.microsoft.com/office/drawing/2014/main" id="{2E2F1BE9-377D-444C-B7DC-4DD286F420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3652" y="274151"/>
            <a:ext cx="2124696" cy="1420546"/>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B2DEE889-F1A9-4C85-917D-9F6DED94F9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47730" y="1055749"/>
            <a:ext cx="2124696" cy="583188"/>
          </a:xfrm>
          <a:prstGeom prst="rect">
            <a:avLst/>
          </a:prstGeom>
        </p:spPr>
      </p:pic>
    </p:spTree>
    <p:extLst>
      <p:ext uri="{BB962C8B-B14F-4D97-AF65-F5344CB8AC3E}">
        <p14:creationId xmlns:p14="http://schemas.microsoft.com/office/powerpoint/2010/main" val="2277203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465F2-3DFE-4C8F-9CBE-8C8B3D3C1385}"/>
              </a:ext>
            </a:extLst>
          </p:cNvPr>
          <p:cNvSpPr>
            <a:spLocks noGrp="1"/>
          </p:cNvSpPr>
          <p:nvPr>
            <p:ph type="title"/>
          </p:nvPr>
        </p:nvSpPr>
        <p:spPr/>
        <p:txBody>
          <a:bodyPr/>
          <a:lstStyle/>
          <a:p>
            <a:pPr algn="ctr"/>
            <a:r>
              <a:rPr lang="en-US" dirty="0"/>
              <a:t>Which loans benefit from new York’s agreement? </a:t>
            </a:r>
          </a:p>
        </p:txBody>
      </p:sp>
      <p:sp>
        <p:nvSpPr>
          <p:cNvPr id="3" name="Content Placeholder 2">
            <a:extLst>
              <a:ext uri="{FF2B5EF4-FFF2-40B4-BE49-F238E27FC236}">
                <a16:creationId xmlns:a16="http://schemas.microsoft.com/office/drawing/2014/main" id="{03723915-D9D3-4545-A7E4-180B4570BC68}"/>
              </a:ext>
            </a:extLst>
          </p:cNvPr>
          <p:cNvSpPr>
            <a:spLocks noGrp="1"/>
          </p:cNvSpPr>
          <p:nvPr>
            <p:ph idx="1"/>
          </p:nvPr>
        </p:nvSpPr>
        <p:spPr/>
        <p:txBody>
          <a:bodyPr>
            <a:normAutofit fontScale="92500" lnSpcReduction="10000"/>
          </a:bodyPr>
          <a:lstStyle/>
          <a:p>
            <a:r>
              <a:rPr lang="en-US" dirty="0"/>
              <a:t>Private loans</a:t>
            </a:r>
          </a:p>
          <a:p>
            <a:pPr lvl="2"/>
            <a:endParaRPr lang="en-US" dirty="0"/>
          </a:p>
          <a:p>
            <a:r>
              <a:rPr lang="en-US" dirty="0"/>
              <a:t>Privately held FFELP loans</a:t>
            </a:r>
          </a:p>
          <a:p>
            <a:endParaRPr lang="en-US" dirty="0"/>
          </a:p>
          <a:p>
            <a:r>
              <a:rPr lang="en-US" dirty="0"/>
              <a:t>Loan servicers who have agreed to this relief include:</a:t>
            </a:r>
          </a:p>
          <a:p>
            <a:pPr lvl="2"/>
            <a:r>
              <a:rPr lang="en-US" dirty="0"/>
              <a:t>Navient</a:t>
            </a:r>
          </a:p>
          <a:p>
            <a:pPr lvl="2"/>
            <a:r>
              <a:rPr lang="en-US" dirty="0"/>
              <a:t>Nelnet</a:t>
            </a:r>
          </a:p>
          <a:p>
            <a:pPr lvl="2"/>
            <a:r>
              <a:rPr lang="en-US" dirty="0"/>
              <a:t>PHEAA</a:t>
            </a:r>
          </a:p>
          <a:p>
            <a:pPr lvl="2"/>
            <a:r>
              <a:rPr lang="en-US" dirty="0"/>
              <a:t>MOHELA</a:t>
            </a:r>
          </a:p>
          <a:p>
            <a:pPr lvl="2"/>
            <a:r>
              <a:rPr lang="en-US" dirty="0"/>
              <a:t>And others</a:t>
            </a:r>
          </a:p>
          <a:p>
            <a:pPr lvl="2"/>
            <a:endParaRPr lang="en-US" dirty="0"/>
          </a:p>
          <a:p>
            <a:r>
              <a:rPr lang="en-US" dirty="0"/>
              <a:t>This relief reportedly covers 90% of privately held loans in NYS</a:t>
            </a:r>
          </a:p>
          <a:p>
            <a:endParaRPr lang="en-US" dirty="0"/>
          </a:p>
          <a:p>
            <a:endParaRPr lang="en-US" dirty="0"/>
          </a:p>
        </p:txBody>
      </p:sp>
    </p:spTree>
    <p:extLst>
      <p:ext uri="{BB962C8B-B14F-4D97-AF65-F5344CB8AC3E}">
        <p14:creationId xmlns:p14="http://schemas.microsoft.com/office/powerpoint/2010/main" val="1657648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36E38-78BB-4B1E-8E8D-DF7F249E6037}"/>
              </a:ext>
            </a:extLst>
          </p:cNvPr>
          <p:cNvSpPr>
            <a:spLocks noGrp="1"/>
          </p:cNvSpPr>
          <p:nvPr>
            <p:ph type="title"/>
          </p:nvPr>
        </p:nvSpPr>
        <p:spPr/>
        <p:txBody>
          <a:bodyPr/>
          <a:lstStyle/>
          <a:p>
            <a:pPr algn="ctr"/>
            <a:r>
              <a:rPr lang="en-US" dirty="0"/>
              <a:t>Who qualifies for relief under new York’s agreement? </a:t>
            </a:r>
          </a:p>
        </p:txBody>
      </p:sp>
      <p:sp>
        <p:nvSpPr>
          <p:cNvPr id="3" name="Content Placeholder 2">
            <a:extLst>
              <a:ext uri="{FF2B5EF4-FFF2-40B4-BE49-F238E27FC236}">
                <a16:creationId xmlns:a16="http://schemas.microsoft.com/office/drawing/2014/main" id="{B15BF802-E04E-44D0-978B-2452BFD93851}"/>
              </a:ext>
            </a:extLst>
          </p:cNvPr>
          <p:cNvSpPr>
            <a:spLocks noGrp="1"/>
          </p:cNvSpPr>
          <p:nvPr>
            <p:ph idx="1"/>
          </p:nvPr>
        </p:nvSpPr>
        <p:spPr/>
        <p:txBody>
          <a:bodyPr/>
          <a:lstStyle/>
          <a:p>
            <a:r>
              <a:rPr lang="en-US" dirty="0"/>
              <a:t>This agreement is only for borrowers who are experiencing hardship due to COVID-19</a:t>
            </a:r>
          </a:p>
          <a:p>
            <a:endParaRPr lang="en-US" dirty="0"/>
          </a:p>
          <a:p>
            <a:r>
              <a:rPr lang="en-US" dirty="0"/>
              <a:t>Borrowers must contact servicers for relief; it is not automatic</a:t>
            </a:r>
          </a:p>
          <a:p>
            <a:endParaRPr lang="en-US" dirty="0"/>
          </a:p>
          <a:p>
            <a:r>
              <a:rPr lang="en-US" dirty="0"/>
              <a:t>What constitutes a hardship due to COVID-19 and what sort of documentation is needed will likely vary by servicer</a:t>
            </a:r>
          </a:p>
          <a:p>
            <a:endParaRPr lang="en-US" dirty="0"/>
          </a:p>
        </p:txBody>
      </p:sp>
    </p:spTree>
    <p:extLst>
      <p:ext uri="{BB962C8B-B14F-4D97-AF65-F5344CB8AC3E}">
        <p14:creationId xmlns:p14="http://schemas.microsoft.com/office/powerpoint/2010/main" val="3026815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E41D3-DEF6-43AD-BA65-DA1AA6A852BE}"/>
              </a:ext>
            </a:extLst>
          </p:cNvPr>
          <p:cNvSpPr>
            <a:spLocks noGrp="1"/>
          </p:cNvSpPr>
          <p:nvPr>
            <p:ph type="title"/>
          </p:nvPr>
        </p:nvSpPr>
        <p:spPr/>
        <p:txBody>
          <a:bodyPr/>
          <a:lstStyle/>
          <a:p>
            <a:pPr algn="ctr"/>
            <a:r>
              <a:rPr lang="en-US" dirty="0"/>
              <a:t>Borrowers can request the following relief</a:t>
            </a:r>
          </a:p>
        </p:txBody>
      </p:sp>
      <p:sp>
        <p:nvSpPr>
          <p:cNvPr id="3" name="Content Placeholder 2">
            <a:extLst>
              <a:ext uri="{FF2B5EF4-FFF2-40B4-BE49-F238E27FC236}">
                <a16:creationId xmlns:a16="http://schemas.microsoft.com/office/drawing/2014/main" id="{E20DD103-8EB7-48F8-A4C1-E9E3DA073A34}"/>
              </a:ext>
            </a:extLst>
          </p:cNvPr>
          <p:cNvSpPr>
            <a:spLocks noGrp="1"/>
          </p:cNvSpPr>
          <p:nvPr>
            <p:ph idx="1"/>
          </p:nvPr>
        </p:nvSpPr>
        <p:spPr/>
        <p:txBody>
          <a:bodyPr>
            <a:normAutofit lnSpcReduction="10000"/>
          </a:bodyPr>
          <a:lstStyle/>
          <a:p>
            <a:r>
              <a:rPr lang="en-US" dirty="0"/>
              <a:t>At least 90 days of forbearance relief for borrowers; </a:t>
            </a:r>
          </a:p>
          <a:p>
            <a:endParaRPr lang="en-US" dirty="0"/>
          </a:p>
          <a:p>
            <a:r>
              <a:rPr lang="en-US" dirty="0"/>
              <a:t>No late fees during this period; </a:t>
            </a:r>
          </a:p>
          <a:p>
            <a:endParaRPr lang="en-US" dirty="0"/>
          </a:p>
          <a:p>
            <a:r>
              <a:rPr lang="en-US" dirty="0"/>
              <a:t>No negative impact to your credit report; </a:t>
            </a:r>
          </a:p>
          <a:p>
            <a:endParaRPr lang="en-US" dirty="0"/>
          </a:p>
          <a:p>
            <a:r>
              <a:rPr lang="en-US" dirty="0"/>
              <a:t>No student loan debt collection lawsuits for 90 days; and </a:t>
            </a:r>
          </a:p>
          <a:p>
            <a:endParaRPr lang="en-US" dirty="0"/>
          </a:p>
          <a:p>
            <a:r>
              <a:rPr lang="en-US" dirty="0"/>
              <a:t>Help with enrolling in borrower assistance programs. </a:t>
            </a:r>
          </a:p>
          <a:p>
            <a:endParaRPr lang="en-US" dirty="0"/>
          </a:p>
        </p:txBody>
      </p:sp>
    </p:spTree>
    <p:extLst>
      <p:ext uri="{BB962C8B-B14F-4D97-AF65-F5344CB8AC3E}">
        <p14:creationId xmlns:p14="http://schemas.microsoft.com/office/powerpoint/2010/main" val="3907821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4ECC6-5D20-488B-B115-4B4A2B5F61E6}"/>
              </a:ext>
            </a:extLst>
          </p:cNvPr>
          <p:cNvSpPr>
            <a:spLocks noGrp="1"/>
          </p:cNvSpPr>
          <p:nvPr>
            <p:ph type="title"/>
          </p:nvPr>
        </p:nvSpPr>
        <p:spPr/>
        <p:txBody>
          <a:bodyPr/>
          <a:lstStyle/>
          <a:p>
            <a:pPr algn="ctr"/>
            <a:r>
              <a:rPr lang="en-US" dirty="0" err="1"/>
              <a:t>Nys</a:t>
            </a:r>
            <a:r>
              <a:rPr lang="en-US" dirty="0"/>
              <a:t> resources</a:t>
            </a:r>
          </a:p>
        </p:txBody>
      </p:sp>
      <p:sp>
        <p:nvSpPr>
          <p:cNvPr id="3" name="Content Placeholder 2">
            <a:extLst>
              <a:ext uri="{FF2B5EF4-FFF2-40B4-BE49-F238E27FC236}">
                <a16:creationId xmlns:a16="http://schemas.microsoft.com/office/drawing/2014/main" id="{F01836B7-B267-4966-9060-F2F925137469}"/>
              </a:ext>
            </a:extLst>
          </p:cNvPr>
          <p:cNvSpPr>
            <a:spLocks noGrp="1"/>
          </p:cNvSpPr>
          <p:nvPr>
            <p:ph idx="1"/>
          </p:nvPr>
        </p:nvSpPr>
        <p:spPr/>
        <p:txBody>
          <a:bodyPr/>
          <a:lstStyle/>
          <a:p>
            <a:r>
              <a:rPr lang="en-US" u="sng" dirty="0">
                <a:hlinkClick r:id="rId2"/>
              </a:rPr>
              <a:t>https://www.dfs.ny.gov/press_releases/pr202004072</a:t>
            </a:r>
            <a:endParaRPr lang="en-US" u="sng" dirty="0"/>
          </a:p>
          <a:p>
            <a:endParaRPr lang="en-US" dirty="0"/>
          </a:p>
          <a:p>
            <a:r>
              <a:rPr lang="en-US" u="sng" dirty="0">
                <a:hlinkClick r:id="rId3"/>
              </a:rPr>
              <a:t>https://www.governor.ny.gov/news/video-audio-photos-rush-transcript-amid-ongoing-covid-19-pandemic-governor-cuomo-announces-9</a:t>
            </a:r>
            <a:endParaRPr lang="en-US" u="sng" dirty="0"/>
          </a:p>
          <a:p>
            <a:endParaRPr lang="en-US" sz="2000" dirty="0"/>
          </a:p>
          <a:p>
            <a:r>
              <a:rPr lang="en-US" u="sng" dirty="0">
                <a:hlinkClick r:id="rId4"/>
              </a:rPr>
              <a:t>https://www.dfs.ny.gov/industry_guidance/industry_letters/il20200407_student_loan_servicers</a:t>
            </a:r>
            <a:endParaRPr lang="en-US" u="sng" dirty="0"/>
          </a:p>
          <a:p>
            <a:endParaRPr lang="en-US" sz="2000" dirty="0"/>
          </a:p>
          <a:p>
            <a:r>
              <a:rPr lang="en-US" u="sng" dirty="0">
                <a:hlinkClick r:id="rId4"/>
              </a:rPr>
              <a:t>https://www.dfs.ny.gov/industry_guidance/industry_letters/il20200407_student_loan_servicers</a:t>
            </a:r>
            <a:r>
              <a:rPr lang="en-US" dirty="0"/>
              <a:t> </a:t>
            </a:r>
          </a:p>
          <a:p>
            <a:endParaRPr lang="en-US" dirty="0"/>
          </a:p>
        </p:txBody>
      </p:sp>
    </p:spTree>
    <p:extLst>
      <p:ext uri="{BB962C8B-B14F-4D97-AF65-F5344CB8AC3E}">
        <p14:creationId xmlns:p14="http://schemas.microsoft.com/office/powerpoint/2010/main" val="1886955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35D71-F81D-4523-89CF-D049778C610B}"/>
              </a:ext>
            </a:extLst>
          </p:cNvPr>
          <p:cNvSpPr>
            <a:spLocks noGrp="1"/>
          </p:cNvSpPr>
          <p:nvPr>
            <p:ph type="title"/>
          </p:nvPr>
        </p:nvSpPr>
        <p:spPr/>
        <p:txBody>
          <a:bodyPr/>
          <a:lstStyle/>
          <a:p>
            <a:pPr algn="ctr"/>
            <a:r>
              <a:rPr lang="en-US" dirty="0"/>
              <a:t>Additional student loan advice</a:t>
            </a:r>
          </a:p>
        </p:txBody>
      </p:sp>
      <p:sp>
        <p:nvSpPr>
          <p:cNvPr id="3" name="Content Placeholder 2">
            <a:extLst>
              <a:ext uri="{FF2B5EF4-FFF2-40B4-BE49-F238E27FC236}">
                <a16:creationId xmlns:a16="http://schemas.microsoft.com/office/drawing/2014/main" id="{E3CEC9DF-DEDA-4B57-94DF-DE9602580D3C}"/>
              </a:ext>
            </a:extLst>
          </p:cNvPr>
          <p:cNvSpPr>
            <a:spLocks noGrp="1"/>
          </p:cNvSpPr>
          <p:nvPr>
            <p:ph idx="1"/>
          </p:nvPr>
        </p:nvSpPr>
        <p:spPr/>
        <p:txBody>
          <a:bodyPr>
            <a:normAutofit/>
          </a:bodyPr>
          <a:lstStyle/>
          <a:p>
            <a:pPr lvl="1"/>
            <a:r>
              <a:rPr lang="en-US" dirty="0"/>
              <a:t>If you have federal loans that do not qualify for CARES Act relief (or NYS relief) and you’ve recently lost work, you can apply for an income-based repayment plan if you’re not already on one, or recertify your income if you are. If you are not in default and your income has been significantly reduced, you could possibly qualify for $0 payment  </a:t>
            </a:r>
          </a:p>
          <a:p>
            <a:pPr lvl="1"/>
            <a:endParaRPr lang="en-US" dirty="0"/>
          </a:p>
          <a:p>
            <a:pPr lvl="1"/>
            <a:r>
              <a:rPr lang="en-US" dirty="0"/>
              <a:t>Can also call your lender and ask for forbearance due to economic hardship </a:t>
            </a:r>
          </a:p>
          <a:p>
            <a:pPr lvl="1"/>
            <a:endParaRPr lang="en-US" dirty="0"/>
          </a:p>
          <a:p>
            <a:pPr lvl="1"/>
            <a:r>
              <a:rPr lang="en-US" dirty="0"/>
              <a:t>Can try consolidating CARES ineligible FFEL or Perkins loans in order to covert them into eligible loans.</a:t>
            </a:r>
          </a:p>
          <a:p>
            <a:pPr lvl="2"/>
            <a:r>
              <a:rPr lang="en-US" dirty="0"/>
              <a:t>CAUTION: could have implications if you were working toward loan forgiveness by resetting the clock.</a:t>
            </a:r>
          </a:p>
          <a:p>
            <a:pPr lvl="1"/>
            <a:endParaRPr lang="en-US" dirty="0"/>
          </a:p>
          <a:p>
            <a:pPr lvl="1"/>
            <a:r>
              <a:rPr lang="en-US" dirty="0"/>
              <a:t>For private loans, call your lender, most are being flexible</a:t>
            </a:r>
          </a:p>
          <a:p>
            <a:endParaRPr lang="en-US" dirty="0"/>
          </a:p>
        </p:txBody>
      </p:sp>
    </p:spTree>
    <p:extLst>
      <p:ext uri="{BB962C8B-B14F-4D97-AF65-F5344CB8AC3E}">
        <p14:creationId xmlns:p14="http://schemas.microsoft.com/office/powerpoint/2010/main" val="3302100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C3ADE-43EC-4E2E-A72A-18F4A98B9CA2}"/>
              </a:ext>
            </a:extLst>
          </p:cNvPr>
          <p:cNvSpPr>
            <a:spLocks noGrp="1"/>
          </p:cNvSpPr>
          <p:nvPr>
            <p:ph type="title"/>
          </p:nvPr>
        </p:nvSpPr>
        <p:spPr/>
        <p:txBody>
          <a:bodyPr/>
          <a:lstStyle/>
          <a:p>
            <a:pPr algn="ctr"/>
            <a:r>
              <a:rPr lang="en-US" dirty="0"/>
              <a:t>Current college students </a:t>
            </a:r>
          </a:p>
        </p:txBody>
      </p:sp>
      <p:sp>
        <p:nvSpPr>
          <p:cNvPr id="3" name="Content Placeholder 2">
            <a:extLst>
              <a:ext uri="{FF2B5EF4-FFF2-40B4-BE49-F238E27FC236}">
                <a16:creationId xmlns:a16="http://schemas.microsoft.com/office/drawing/2014/main" id="{5DD1820B-0B8F-476B-8732-D70B389FA5B0}"/>
              </a:ext>
            </a:extLst>
          </p:cNvPr>
          <p:cNvSpPr>
            <a:spLocks noGrp="1"/>
          </p:cNvSpPr>
          <p:nvPr>
            <p:ph idx="1"/>
          </p:nvPr>
        </p:nvSpPr>
        <p:spPr/>
        <p:txBody>
          <a:bodyPr>
            <a:normAutofit lnSpcReduction="10000"/>
          </a:bodyPr>
          <a:lstStyle/>
          <a:p>
            <a:r>
              <a:rPr lang="en-US" dirty="0"/>
              <a:t>If you had to leave campus and are now learning remotely, you may be able to get some of your money back</a:t>
            </a:r>
          </a:p>
          <a:p>
            <a:endParaRPr lang="en-US" dirty="0"/>
          </a:p>
          <a:p>
            <a:r>
              <a:rPr lang="en-US" dirty="0"/>
              <a:t>Most schools are reimbursing students for some of their non-tuition costs, such as housing, meals and facility fees</a:t>
            </a:r>
          </a:p>
          <a:p>
            <a:endParaRPr lang="en-US" dirty="0"/>
          </a:p>
          <a:p>
            <a:r>
              <a:rPr lang="en-US" dirty="0"/>
              <a:t>Unlikely to receive a tuition discount if your college switches to online learning</a:t>
            </a:r>
          </a:p>
          <a:p>
            <a:endParaRPr lang="en-US" dirty="0"/>
          </a:p>
          <a:p>
            <a:r>
              <a:rPr lang="en-US" dirty="0"/>
              <a:t>Schools will likely offer a credit to use for a future payment to the school or a direct refund, and it all depends on the school’s policy and whether the student will graduate or return next year</a:t>
            </a:r>
          </a:p>
          <a:p>
            <a:endParaRPr lang="en-US" dirty="0"/>
          </a:p>
        </p:txBody>
      </p:sp>
    </p:spTree>
    <p:extLst>
      <p:ext uri="{BB962C8B-B14F-4D97-AF65-F5344CB8AC3E}">
        <p14:creationId xmlns:p14="http://schemas.microsoft.com/office/powerpoint/2010/main" val="3532103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DBE4-39F2-4002-9D0C-BA56E3BB2588}"/>
              </a:ext>
            </a:extLst>
          </p:cNvPr>
          <p:cNvSpPr>
            <a:spLocks noGrp="1"/>
          </p:cNvSpPr>
          <p:nvPr>
            <p:ph type="title"/>
          </p:nvPr>
        </p:nvSpPr>
        <p:spPr/>
        <p:txBody>
          <a:bodyPr/>
          <a:lstStyle/>
          <a:p>
            <a:pPr algn="ctr"/>
            <a:r>
              <a:rPr lang="en-US" dirty="0"/>
              <a:t>Unused loan funds </a:t>
            </a:r>
          </a:p>
        </p:txBody>
      </p:sp>
      <p:sp>
        <p:nvSpPr>
          <p:cNvPr id="3" name="Content Placeholder 2">
            <a:extLst>
              <a:ext uri="{FF2B5EF4-FFF2-40B4-BE49-F238E27FC236}">
                <a16:creationId xmlns:a16="http://schemas.microsoft.com/office/drawing/2014/main" id="{6F171BDF-5059-4B54-A107-283DC0878382}"/>
              </a:ext>
            </a:extLst>
          </p:cNvPr>
          <p:cNvSpPr>
            <a:spLocks noGrp="1"/>
          </p:cNvSpPr>
          <p:nvPr>
            <p:ph idx="1"/>
          </p:nvPr>
        </p:nvSpPr>
        <p:spPr/>
        <p:txBody>
          <a:bodyPr/>
          <a:lstStyle/>
          <a:p>
            <a:pPr lvl="1"/>
            <a:r>
              <a:rPr lang="en-US" sz="2200" dirty="0"/>
              <a:t>Current students who receive refunds </a:t>
            </a:r>
            <a:r>
              <a:rPr lang="en-US" dirty="0"/>
              <a:t>can keep refunds from unused loans, but it’s still borrowed money you have to repay later, with interest</a:t>
            </a:r>
          </a:p>
          <a:p>
            <a:pPr lvl="1"/>
            <a:endParaRPr lang="en-US" dirty="0"/>
          </a:p>
          <a:p>
            <a:pPr lvl="2"/>
            <a:endParaRPr lang="en-US" dirty="0"/>
          </a:p>
          <a:p>
            <a:pPr lvl="1"/>
            <a:r>
              <a:rPr lang="en-US" dirty="0"/>
              <a:t>Consider returning those funds to your lender, especially if you have an unsubsidized federal loan, PLUS loan or a private loan, which all accrue interest while you’re in school</a:t>
            </a:r>
          </a:p>
          <a:p>
            <a:pPr lvl="1"/>
            <a:endParaRPr lang="en-US" dirty="0"/>
          </a:p>
          <a:p>
            <a:pPr lvl="1"/>
            <a:r>
              <a:rPr lang="en-US" dirty="0"/>
              <a:t>Remember that you WILL be paying this money back some day. If you do keep your refunds, consider setting the monies aside for next year</a:t>
            </a:r>
          </a:p>
          <a:p>
            <a:pPr lvl="2"/>
            <a:endParaRPr lang="en-US" sz="2000" dirty="0"/>
          </a:p>
          <a:p>
            <a:endParaRPr lang="en-US" dirty="0"/>
          </a:p>
        </p:txBody>
      </p:sp>
    </p:spTree>
    <p:extLst>
      <p:ext uri="{BB962C8B-B14F-4D97-AF65-F5344CB8AC3E}">
        <p14:creationId xmlns:p14="http://schemas.microsoft.com/office/powerpoint/2010/main" val="3327653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7F7BC-F41C-49B7-AF44-B6ECE772E997}"/>
              </a:ext>
            </a:extLst>
          </p:cNvPr>
          <p:cNvSpPr>
            <a:spLocks noGrp="1"/>
          </p:cNvSpPr>
          <p:nvPr>
            <p:ph type="title"/>
          </p:nvPr>
        </p:nvSpPr>
        <p:spPr/>
        <p:txBody>
          <a:bodyPr/>
          <a:lstStyle/>
          <a:p>
            <a:pPr algn="ctr"/>
            <a:r>
              <a:rPr lang="en-US" dirty="0"/>
              <a:t>Closed colleges</a:t>
            </a:r>
          </a:p>
        </p:txBody>
      </p:sp>
      <p:sp>
        <p:nvSpPr>
          <p:cNvPr id="3" name="Content Placeholder 2">
            <a:extLst>
              <a:ext uri="{FF2B5EF4-FFF2-40B4-BE49-F238E27FC236}">
                <a16:creationId xmlns:a16="http://schemas.microsoft.com/office/drawing/2014/main" id="{8B358A8F-2D32-4551-B3EF-61B1CDC07E74}"/>
              </a:ext>
            </a:extLst>
          </p:cNvPr>
          <p:cNvSpPr>
            <a:spLocks noGrp="1"/>
          </p:cNvSpPr>
          <p:nvPr>
            <p:ph idx="1"/>
          </p:nvPr>
        </p:nvSpPr>
        <p:spPr/>
        <p:txBody>
          <a:bodyPr/>
          <a:lstStyle/>
          <a:p>
            <a:r>
              <a:rPr lang="en-US" dirty="0"/>
              <a:t>If your college closed completely (no remote learning), ask for a refund for all pro-rated costs, including tuition</a:t>
            </a:r>
          </a:p>
          <a:p>
            <a:endParaRPr lang="en-US" dirty="0"/>
          </a:p>
          <a:p>
            <a:r>
              <a:rPr lang="en-US" dirty="0"/>
              <a:t>If remote learning, ask for refund for non-tuition payments</a:t>
            </a:r>
          </a:p>
          <a:p>
            <a:endParaRPr lang="en-US" dirty="0"/>
          </a:p>
          <a:p>
            <a:r>
              <a:rPr lang="en-US" dirty="0"/>
              <a:t>Some schools are not offering refunds for non-tuition costs – work directly with your school to find out </a:t>
            </a:r>
          </a:p>
          <a:p>
            <a:endParaRPr lang="en-US" dirty="0"/>
          </a:p>
          <a:p>
            <a:r>
              <a:rPr lang="en-US" dirty="0"/>
              <a:t>Some schools may allow students to continue living in dorms if they have no other options, such as low income or homeless students. Work directly w/ the school. </a:t>
            </a:r>
          </a:p>
          <a:p>
            <a:endParaRPr lang="en-US" dirty="0"/>
          </a:p>
        </p:txBody>
      </p:sp>
    </p:spTree>
    <p:extLst>
      <p:ext uri="{BB962C8B-B14F-4D97-AF65-F5344CB8AC3E}">
        <p14:creationId xmlns:p14="http://schemas.microsoft.com/office/powerpoint/2010/main" val="1453638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E2187-4BB9-4F4C-B3AE-3FAD22CF4751}"/>
              </a:ext>
            </a:extLst>
          </p:cNvPr>
          <p:cNvSpPr>
            <a:spLocks noGrp="1"/>
          </p:cNvSpPr>
          <p:nvPr>
            <p:ph type="title"/>
          </p:nvPr>
        </p:nvSpPr>
        <p:spPr/>
        <p:txBody>
          <a:bodyPr/>
          <a:lstStyle/>
          <a:p>
            <a:pPr algn="ctr"/>
            <a:r>
              <a:rPr lang="en-US" dirty="0"/>
              <a:t>Federal work study</a:t>
            </a:r>
          </a:p>
        </p:txBody>
      </p:sp>
      <p:sp>
        <p:nvSpPr>
          <p:cNvPr id="3" name="Content Placeholder 2">
            <a:extLst>
              <a:ext uri="{FF2B5EF4-FFF2-40B4-BE49-F238E27FC236}">
                <a16:creationId xmlns:a16="http://schemas.microsoft.com/office/drawing/2014/main" id="{C53554D2-0A6C-4DE7-8150-8DF9E8EAB1B5}"/>
              </a:ext>
            </a:extLst>
          </p:cNvPr>
          <p:cNvSpPr>
            <a:spLocks noGrp="1"/>
          </p:cNvSpPr>
          <p:nvPr>
            <p:ph idx="1"/>
          </p:nvPr>
        </p:nvSpPr>
        <p:spPr/>
        <p:txBody>
          <a:bodyPr/>
          <a:lstStyle/>
          <a:p>
            <a:r>
              <a:rPr lang="en-US" dirty="0"/>
              <a:t>If your school or employer closes and you lose your federal work-study job, you may be eligible to receive multiple payments or a one-time grant for the remaining period you were supposed to work</a:t>
            </a:r>
          </a:p>
          <a:p>
            <a:endParaRPr lang="en-US" dirty="0"/>
          </a:p>
          <a:p>
            <a:r>
              <a:rPr lang="en-US" dirty="0"/>
              <a:t> The amount you receive will be based on your award amount rather than hours worked</a:t>
            </a:r>
          </a:p>
          <a:p>
            <a:endParaRPr lang="en-US" dirty="0"/>
          </a:p>
          <a:p>
            <a:r>
              <a:rPr lang="en-US" dirty="0"/>
              <a:t>Contact your college to find out how they are carrying out this policy </a:t>
            </a:r>
          </a:p>
          <a:p>
            <a:endParaRPr lang="en-US" dirty="0"/>
          </a:p>
        </p:txBody>
      </p:sp>
    </p:spTree>
    <p:extLst>
      <p:ext uri="{BB962C8B-B14F-4D97-AF65-F5344CB8AC3E}">
        <p14:creationId xmlns:p14="http://schemas.microsoft.com/office/powerpoint/2010/main" val="3328725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3DAE3-4A5C-443F-B1A6-445BBED19B7C}"/>
              </a:ext>
            </a:extLst>
          </p:cNvPr>
          <p:cNvSpPr>
            <a:spLocks noGrp="1"/>
          </p:cNvSpPr>
          <p:nvPr>
            <p:ph type="title"/>
          </p:nvPr>
        </p:nvSpPr>
        <p:spPr/>
        <p:txBody>
          <a:bodyPr/>
          <a:lstStyle/>
          <a:p>
            <a:r>
              <a:rPr lang="en-US" dirty="0"/>
              <a:t>Emergency aid for college students </a:t>
            </a:r>
          </a:p>
        </p:txBody>
      </p:sp>
      <p:sp>
        <p:nvSpPr>
          <p:cNvPr id="3" name="Content Placeholder 2">
            <a:extLst>
              <a:ext uri="{FF2B5EF4-FFF2-40B4-BE49-F238E27FC236}">
                <a16:creationId xmlns:a16="http://schemas.microsoft.com/office/drawing/2014/main" id="{B1C7FC32-EF24-47E7-AE2E-DA390E87B77E}"/>
              </a:ext>
            </a:extLst>
          </p:cNvPr>
          <p:cNvSpPr>
            <a:spLocks noGrp="1"/>
          </p:cNvSpPr>
          <p:nvPr>
            <p:ph idx="1"/>
          </p:nvPr>
        </p:nvSpPr>
        <p:spPr/>
        <p:txBody>
          <a:bodyPr/>
          <a:lstStyle/>
          <a:p>
            <a:pPr lvl="2"/>
            <a:r>
              <a:rPr lang="en-US" dirty="0"/>
              <a:t>Colleges may have emergency funds already available</a:t>
            </a:r>
          </a:p>
          <a:p>
            <a:pPr lvl="2"/>
            <a:endParaRPr lang="en-US" dirty="0"/>
          </a:p>
          <a:p>
            <a:pPr lvl="2"/>
            <a:r>
              <a:rPr lang="en-US" dirty="0"/>
              <a:t>CARES Act provides $7 billion in funds to colleges specifically designated for emergency financial aid</a:t>
            </a:r>
          </a:p>
          <a:p>
            <a:pPr lvl="2"/>
            <a:endParaRPr lang="en-US" dirty="0"/>
          </a:p>
          <a:p>
            <a:pPr lvl="2"/>
            <a:r>
              <a:rPr lang="en-US" dirty="0"/>
              <a:t>The CARES Act also mandates that schools can use Supplemental Education Opportunity Grant funds to provide emergency aid to students experiencing a qualifying emergency due to COVID-19</a:t>
            </a:r>
          </a:p>
          <a:p>
            <a:pPr lvl="3"/>
            <a:r>
              <a:rPr lang="en-US" dirty="0"/>
              <a:t>This could include emergency grants, loans, scholarships or vouchers to cover expenses related to schooling and housing</a:t>
            </a:r>
          </a:p>
          <a:p>
            <a:pPr lvl="2"/>
            <a:endParaRPr lang="en-US" dirty="0"/>
          </a:p>
          <a:p>
            <a:pPr lvl="2"/>
            <a:r>
              <a:rPr lang="en-US" dirty="0"/>
              <a:t>Some colleges may offer an emergency fund for students who need help with travel or storage expenses in order to leave campus</a:t>
            </a:r>
          </a:p>
          <a:p>
            <a:endParaRPr lang="en-US" dirty="0"/>
          </a:p>
        </p:txBody>
      </p:sp>
    </p:spTree>
    <p:extLst>
      <p:ext uri="{BB962C8B-B14F-4D97-AF65-F5344CB8AC3E}">
        <p14:creationId xmlns:p14="http://schemas.microsoft.com/office/powerpoint/2010/main" val="861632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9D230-08B6-47D1-BCA7-B0B46C134EDA}"/>
              </a:ext>
            </a:extLst>
          </p:cNvPr>
          <p:cNvSpPr>
            <a:spLocks noGrp="1"/>
          </p:cNvSpPr>
          <p:nvPr>
            <p:ph type="title"/>
          </p:nvPr>
        </p:nvSpPr>
        <p:spPr/>
        <p:txBody>
          <a:bodyPr/>
          <a:lstStyle/>
          <a:p>
            <a:pPr algn="ctr"/>
            <a:r>
              <a:rPr lang="en-US" dirty="0"/>
              <a:t>CARES ACT</a:t>
            </a:r>
            <a:endParaRPr lang="en-US" sz="2800" dirty="0"/>
          </a:p>
        </p:txBody>
      </p:sp>
      <p:sp>
        <p:nvSpPr>
          <p:cNvPr id="3" name="Content Placeholder 2">
            <a:extLst>
              <a:ext uri="{FF2B5EF4-FFF2-40B4-BE49-F238E27FC236}">
                <a16:creationId xmlns:a16="http://schemas.microsoft.com/office/drawing/2014/main" id="{0186DB28-31C3-48D9-84A5-EC7C5A6F6412}"/>
              </a:ext>
            </a:extLst>
          </p:cNvPr>
          <p:cNvSpPr>
            <a:spLocks noGrp="1"/>
          </p:cNvSpPr>
          <p:nvPr>
            <p:ph idx="1"/>
          </p:nvPr>
        </p:nvSpPr>
        <p:spPr/>
        <p:txBody>
          <a:bodyPr>
            <a:normAutofit lnSpcReduction="10000"/>
          </a:bodyPr>
          <a:lstStyle/>
          <a:p>
            <a:r>
              <a:rPr lang="en-US" dirty="0"/>
              <a:t>Coronavirus Aid, Relief, and Economic Security Act AKA CARES Act </a:t>
            </a:r>
          </a:p>
          <a:p>
            <a:r>
              <a:rPr lang="en-US" dirty="0"/>
              <a:t>Passed March 19, 2020 in response to Coronavirus/COVID-19 pandemic</a:t>
            </a:r>
          </a:p>
          <a:p>
            <a:r>
              <a:rPr lang="en-US" dirty="0"/>
              <a:t> Purpose: To provide emergency assistance and health care response for individuals, families, and businesses affected by the 2020 coronavirus pandemic</a:t>
            </a:r>
          </a:p>
          <a:p>
            <a:r>
              <a:rPr lang="en-US" dirty="0"/>
              <a:t>Provides economic aide for:</a:t>
            </a:r>
          </a:p>
          <a:p>
            <a:pPr lvl="1"/>
            <a:r>
              <a:rPr lang="en-US" dirty="0"/>
              <a:t>Individuals</a:t>
            </a:r>
          </a:p>
          <a:p>
            <a:pPr lvl="1"/>
            <a:r>
              <a:rPr lang="en-US" dirty="0"/>
              <a:t>Big Corporations</a:t>
            </a:r>
          </a:p>
          <a:p>
            <a:pPr lvl="1"/>
            <a:r>
              <a:rPr lang="en-US" dirty="0"/>
              <a:t>Small Businesses </a:t>
            </a:r>
          </a:p>
          <a:p>
            <a:pPr lvl="1"/>
            <a:r>
              <a:rPr lang="en-US" dirty="0"/>
              <a:t>State and local governments</a:t>
            </a:r>
          </a:p>
          <a:p>
            <a:pPr lvl="1"/>
            <a:r>
              <a:rPr lang="en-US" dirty="0"/>
              <a:t>Public health</a:t>
            </a:r>
          </a:p>
          <a:p>
            <a:pPr lvl="1"/>
            <a:r>
              <a:rPr lang="en-US" dirty="0"/>
              <a:t>Education</a:t>
            </a:r>
          </a:p>
          <a:p>
            <a:endParaRPr lang="en-US" dirty="0"/>
          </a:p>
        </p:txBody>
      </p:sp>
    </p:spTree>
    <p:extLst>
      <p:ext uri="{BB962C8B-B14F-4D97-AF65-F5344CB8AC3E}">
        <p14:creationId xmlns:p14="http://schemas.microsoft.com/office/powerpoint/2010/main" val="37684449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8AFBA-4D38-4A88-ABB4-184F6EE94544}"/>
              </a:ext>
            </a:extLst>
          </p:cNvPr>
          <p:cNvSpPr>
            <a:spLocks noGrp="1"/>
          </p:cNvSpPr>
          <p:nvPr>
            <p:ph type="title"/>
          </p:nvPr>
        </p:nvSpPr>
        <p:spPr/>
        <p:txBody>
          <a:bodyPr/>
          <a:lstStyle/>
          <a:p>
            <a:pPr algn="ctr"/>
            <a:r>
              <a:rPr lang="en-US" dirty="0"/>
              <a:t>Changing loan limits and financial aid </a:t>
            </a:r>
          </a:p>
        </p:txBody>
      </p:sp>
      <p:sp>
        <p:nvSpPr>
          <p:cNvPr id="3" name="Content Placeholder 2">
            <a:extLst>
              <a:ext uri="{FF2B5EF4-FFF2-40B4-BE49-F238E27FC236}">
                <a16:creationId xmlns:a16="http://schemas.microsoft.com/office/drawing/2014/main" id="{DD34EEFC-A021-4FD9-AA01-B0A917D2787A}"/>
              </a:ext>
            </a:extLst>
          </p:cNvPr>
          <p:cNvSpPr>
            <a:spLocks noGrp="1"/>
          </p:cNvSpPr>
          <p:nvPr>
            <p:ph idx="1"/>
          </p:nvPr>
        </p:nvSpPr>
        <p:spPr/>
        <p:txBody>
          <a:bodyPr/>
          <a:lstStyle/>
          <a:p>
            <a:r>
              <a:rPr lang="en-US" dirty="0"/>
              <a:t>For those who don’t complete college this semester, the CARES Act calls for colleges to waive lifetime limits on certain aid, including Pell Grants. That means any federal direct loan or Pell Grant money you used for school this semester won’t count toward your lifetime limit for either aid type</a:t>
            </a:r>
          </a:p>
          <a:p>
            <a:r>
              <a:rPr lang="en-US" dirty="0"/>
              <a:t>You can request more financial aid. Even if you have already filed the Free Application for Federal Student Aid, you can appeal your award.  If your family’s finances have changed due to events like job loss or medical expenses from this virus, you should look into an increased award</a:t>
            </a:r>
          </a:p>
          <a:p>
            <a:pPr lvl="1"/>
            <a:r>
              <a:rPr lang="en-US" dirty="0"/>
              <a:t>To update the FAFSA, sign in to fasfa.ed.gov and click on “Make FAFSA Correction.” Deadline to make changes is June 30,2020 for the 2019-2020 school year</a:t>
            </a:r>
          </a:p>
          <a:p>
            <a:pPr lvl="1"/>
            <a:r>
              <a:rPr lang="en-US" dirty="0"/>
              <a:t>To update your FAFSA for 2020-21 you have until June 30, 2021</a:t>
            </a:r>
          </a:p>
          <a:p>
            <a:pPr lvl="1"/>
            <a:endParaRPr lang="en-US" dirty="0"/>
          </a:p>
          <a:p>
            <a:endParaRPr lang="en-US" dirty="0"/>
          </a:p>
        </p:txBody>
      </p:sp>
    </p:spTree>
    <p:extLst>
      <p:ext uri="{BB962C8B-B14F-4D97-AF65-F5344CB8AC3E}">
        <p14:creationId xmlns:p14="http://schemas.microsoft.com/office/powerpoint/2010/main" val="3550595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C8722-B7A0-42D1-A94D-AD1C0175AAF7}"/>
              </a:ext>
            </a:extLst>
          </p:cNvPr>
          <p:cNvSpPr>
            <a:spLocks noGrp="1"/>
          </p:cNvSpPr>
          <p:nvPr>
            <p:ph type="title"/>
          </p:nvPr>
        </p:nvSpPr>
        <p:spPr/>
        <p:txBody>
          <a:bodyPr/>
          <a:lstStyle/>
          <a:p>
            <a:pPr algn="ctr"/>
            <a:r>
              <a:rPr lang="en-US" dirty="0"/>
              <a:t>State University of New York (SUNY)</a:t>
            </a:r>
          </a:p>
        </p:txBody>
      </p:sp>
      <p:sp>
        <p:nvSpPr>
          <p:cNvPr id="3" name="Content Placeholder 2">
            <a:extLst>
              <a:ext uri="{FF2B5EF4-FFF2-40B4-BE49-F238E27FC236}">
                <a16:creationId xmlns:a16="http://schemas.microsoft.com/office/drawing/2014/main" id="{A558C4D5-4FF5-4F3D-AABD-F99A46EDA9C7}"/>
              </a:ext>
            </a:extLst>
          </p:cNvPr>
          <p:cNvSpPr>
            <a:spLocks noGrp="1"/>
          </p:cNvSpPr>
          <p:nvPr>
            <p:ph idx="1"/>
          </p:nvPr>
        </p:nvSpPr>
        <p:spPr/>
        <p:txBody>
          <a:bodyPr/>
          <a:lstStyle/>
          <a:p>
            <a:r>
              <a:rPr lang="en-US" dirty="0"/>
              <a:t>All schools in the SUNY system are required to utilize remote learning through the rest of the semester</a:t>
            </a:r>
          </a:p>
          <a:p>
            <a:r>
              <a:rPr lang="en-US" dirty="0"/>
              <a:t>SUNY administrators have authorized institutions to credit students for the unused portions of room, board, meal plans and campus fees</a:t>
            </a:r>
          </a:p>
          <a:p>
            <a:r>
              <a:rPr lang="en-US" dirty="0"/>
              <a:t> Campuses are also encouraged to consider creating student accounts to accommodate the exchanges of these funds and/or credits</a:t>
            </a:r>
          </a:p>
          <a:p>
            <a:r>
              <a:rPr lang="en-US" dirty="0"/>
              <a:t>Some schools will put credit into a bank to be applied to next semester for returning students</a:t>
            </a:r>
          </a:p>
          <a:p>
            <a:r>
              <a:rPr lang="en-US" dirty="0"/>
              <a:t>Graduating students should apply for refunds</a:t>
            </a:r>
          </a:p>
          <a:p>
            <a:endParaRPr lang="en-US" dirty="0"/>
          </a:p>
        </p:txBody>
      </p:sp>
    </p:spTree>
    <p:extLst>
      <p:ext uri="{BB962C8B-B14F-4D97-AF65-F5344CB8AC3E}">
        <p14:creationId xmlns:p14="http://schemas.microsoft.com/office/powerpoint/2010/main" val="42486673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20139-8C22-479B-BC79-9B6F5B081BFB}"/>
              </a:ext>
            </a:extLst>
          </p:cNvPr>
          <p:cNvSpPr>
            <a:spLocks noGrp="1"/>
          </p:cNvSpPr>
          <p:nvPr>
            <p:ph type="title"/>
          </p:nvPr>
        </p:nvSpPr>
        <p:spPr/>
        <p:txBody>
          <a:bodyPr/>
          <a:lstStyle/>
          <a:p>
            <a:pPr algn="ctr"/>
            <a:r>
              <a:rPr lang="en-US" dirty="0"/>
              <a:t>New York medical debt </a:t>
            </a:r>
          </a:p>
        </p:txBody>
      </p:sp>
      <p:sp>
        <p:nvSpPr>
          <p:cNvPr id="3" name="Content Placeholder 2">
            <a:extLst>
              <a:ext uri="{FF2B5EF4-FFF2-40B4-BE49-F238E27FC236}">
                <a16:creationId xmlns:a16="http://schemas.microsoft.com/office/drawing/2014/main" id="{A0D1A7A4-D353-40D0-9D77-15D3716EAD4F}"/>
              </a:ext>
            </a:extLst>
          </p:cNvPr>
          <p:cNvSpPr>
            <a:spLocks noGrp="1"/>
          </p:cNvSpPr>
          <p:nvPr>
            <p:ph idx="1"/>
          </p:nvPr>
        </p:nvSpPr>
        <p:spPr/>
        <p:txBody>
          <a:bodyPr/>
          <a:lstStyle/>
          <a:p>
            <a:r>
              <a:rPr lang="en-US" dirty="0"/>
              <a:t>The federal response to COVID-19 does not address collection of medical debt</a:t>
            </a:r>
          </a:p>
          <a:p>
            <a:pPr marL="0" indent="0">
              <a:buNone/>
            </a:pPr>
            <a:endParaRPr lang="en-US" dirty="0"/>
          </a:p>
          <a:p>
            <a:r>
              <a:rPr lang="en-US" dirty="0"/>
              <a:t>New York State is suspending all collection of medical debt that has been referred to the Office of the Attorney General for collections through at least May 17, 2020</a:t>
            </a:r>
          </a:p>
          <a:p>
            <a:pPr lvl="1"/>
            <a:r>
              <a:rPr lang="en-US" dirty="0"/>
              <a:t>This only applies to patients that owe medical debt due to the five state hospitals and the five state veterans' homes </a:t>
            </a:r>
          </a:p>
          <a:p>
            <a:pPr lvl="1"/>
            <a:r>
              <a:rPr lang="en-US" dirty="0"/>
              <a:t>Interest and collection fees will not accrue </a:t>
            </a:r>
          </a:p>
          <a:p>
            <a:pPr lvl="1"/>
            <a:endParaRPr lang="en-US" dirty="0"/>
          </a:p>
          <a:p>
            <a:r>
              <a:rPr lang="en-US" dirty="0"/>
              <a:t>If your medical debt is private, it is still subject to collection </a:t>
            </a:r>
          </a:p>
        </p:txBody>
      </p:sp>
    </p:spTree>
    <p:extLst>
      <p:ext uri="{BB962C8B-B14F-4D97-AF65-F5344CB8AC3E}">
        <p14:creationId xmlns:p14="http://schemas.microsoft.com/office/powerpoint/2010/main" val="26968999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48DC4-83D5-4979-8A0C-8031B3E0D53E}"/>
              </a:ext>
            </a:extLst>
          </p:cNvPr>
          <p:cNvSpPr>
            <a:spLocks noGrp="1"/>
          </p:cNvSpPr>
          <p:nvPr>
            <p:ph type="title"/>
          </p:nvPr>
        </p:nvSpPr>
        <p:spPr/>
        <p:txBody>
          <a:bodyPr/>
          <a:lstStyle/>
          <a:p>
            <a:pPr algn="ctr"/>
            <a:r>
              <a:rPr lang="en-US" dirty="0"/>
              <a:t>Private medical debt </a:t>
            </a:r>
          </a:p>
        </p:txBody>
      </p:sp>
      <p:sp>
        <p:nvSpPr>
          <p:cNvPr id="3" name="Content Placeholder 2">
            <a:extLst>
              <a:ext uri="{FF2B5EF4-FFF2-40B4-BE49-F238E27FC236}">
                <a16:creationId xmlns:a16="http://schemas.microsoft.com/office/drawing/2014/main" id="{FDF55256-8752-418B-9D9D-D259E252E5E7}"/>
              </a:ext>
            </a:extLst>
          </p:cNvPr>
          <p:cNvSpPr>
            <a:spLocks noGrp="1"/>
          </p:cNvSpPr>
          <p:nvPr>
            <p:ph idx="1"/>
          </p:nvPr>
        </p:nvSpPr>
        <p:spPr/>
        <p:txBody>
          <a:bodyPr/>
          <a:lstStyle/>
          <a:p>
            <a:endParaRPr lang="en-US" dirty="0"/>
          </a:p>
          <a:p>
            <a:r>
              <a:rPr lang="en-US" dirty="0"/>
              <a:t>Consumer protection groups and activists are constantly advocating for protections for consumers who owe debt during the COVID-19 pandemic </a:t>
            </a:r>
          </a:p>
          <a:p>
            <a:endParaRPr lang="en-US" dirty="0"/>
          </a:p>
          <a:p>
            <a:r>
              <a:rPr lang="en-US" dirty="0"/>
              <a:t>The information is changing constantly</a:t>
            </a:r>
          </a:p>
          <a:p>
            <a:endParaRPr lang="en-US" dirty="0"/>
          </a:p>
          <a:p>
            <a:r>
              <a:rPr lang="en-US" dirty="0"/>
              <a:t>Advice: contact your creditor, see if they are willing to work with you on payment plans. If your debt is referred to collections and you are unable to pay, it is likely the collections agency will be unable to file a collections lawsuit in NYS courts at this time, as filings are limited to essential matters. </a:t>
            </a:r>
          </a:p>
          <a:p>
            <a:endParaRPr lang="en-US" dirty="0"/>
          </a:p>
        </p:txBody>
      </p:sp>
    </p:spTree>
    <p:extLst>
      <p:ext uri="{BB962C8B-B14F-4D97-AF65-F5344CB8AC3E}">
        <p14:creationId xmlns:p14="http://schemas.microsoft.com/office/powerpoint/2010/main" val="7029694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AD78C-4DA0-4100-8158-CE2075C5D3A3}"/>
              </a:ext>
            </a:extLst>
          </p:cNvPr>
          <p:cNvSpPr>
            <a:spLocks noGrp="1"/>
          </p:cNvSpPr>
          <p:nvPr>
            <p:ph type="title"/>
          </p:nvPr>
        </p:nvSpPr>
        <p:spPr/>
        <p:txBody>
          <a:bodyPr/>
          <a:lstStyle/>
          <a:p>
            <a:pPr algn="ctr"/>
            <a:r>
              <a:rPr lang="en-US" dirty="0"/>
              <a:t>No surprise bills </a:t>
            </a:r>
          </a:p>
        </p:txBody>
      </p:sp>
      <p:sp>
        <p:nvSpPr>
          <p:cNvPr id="3" name="Content Placeholder 2">
            <a:extLst>
              <a:ext uri="{FF2B5EF4-FFF2-40B4-BE49-F238E27FC236}">
                <a16:creationId xmlns:a16="http://schemas.microsoft.com/office/drawing/2014/main" id="{B620AA7D-317C-4BBA-9482-2BC272FB70F2}"/>
              </a:ext>
            </a:extLst>
          </p:cNvPr>
          <p:cNvSpPr>
            <a:spLocks noGrp="1"/>
          </p:cNvSpPr>
          <p:nvPr>
            <p:ph idx="1"/>
          </p:nvPr>
        </p:nvSpPr>
        <p:spPr/>
        <p:txBody>
          <a:bodyPr/>
          <a:lstStyle/>
          <a:p>
            <a:pPr lvl="1"/>
            <a:r>
              <a:rPr lang="en-US" dirty="0"/>
              <a:t>The White House has promised no surprise medical bills related to coronavirus testing and treatment, and this would apply to hospitals accepting funding from the emergency relief bills</a:t>
            </a:r>
          </a:p>
          <a:p>
            <a:pPr lvl="1"/>
            <a:endParaRPr lang="en-US" dirty="0"/>
          </a:p>
          <a:p>
            <a:pPr lvl="1"/>
            <a:r>
              <a:rPr lang="en-US" dirty="0"/>
              <a:t>The prohibition on surprise billing will protect patients covered by government programs, employer plans or self-purchased insurance</a:t>
            </a:r>
          </a:p>
          <a:p>
            <a:pPr lvl="2"/>
            <a:endParaRPr lang="en-US" dirty="0"/>
          </a:p>
          <a:p>
            <a:pPr lvl="1"/>
            <a:r>
              <a:rPr lang="en-US" dirty="0"/>
              <a:t>Hospitals that accept the grants will have to certify that they won't try to collect more money than the patient would have otherwise owed if the medical attention had been provided in network</a:t>
            </a:r>
          </a:p>
          <a:p>
            <a:pPr lvl="2"/>
            <a:endParaRPr lang="en-US" dirty="0"/>
          </a:p>
          <a:p>
            <a:pPr lvl="1"/>
            <a:r>
              <a:rPr lang="en-US" dirty="0"/>
              <a:t>There is no clarity on how uninsured  coronavirus patients will be treated </a:t>
            </a:r>
          </a:p>
          <a:p>
            <a:endParaRPr lang="en-US" dirty="0"/>
          </a:p>
        </p:txBody>
      </p:sp>
    </p:spTree>
    <p:extLst>
      <p:ext uri="{BB962C8B-B14F-4D97-AF65-F5344CB8AC3E}">
        <p14:creationId xmlns:p14="http://schemas.microsoft.com/office/powerpoint/2010/main" val="2512107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CF13D-CEFF-4D0A-AD79-2150D31BD413}"/>
              </a:ext>
            </a:extLst>
          </p:cNvPr>
          <p:cNvSpPr>
            <a:spLocks noGrp="1"/>
          </p:cNvSpPr>
          <p:nvPr>
            <p:ph type="title"/>
          </p:nvPr>
        </p:nvSpPr>
        <p:spPr/>
        <p:txBody>
          <a:bodyPr/>
          <a:lstStyle/>
          <a:p>
            <a:pPr algn="ctr"/>
            <a:r>
              <a:rPr lang="en-US" dirty="0"/>
              <a:t>Health insurance in </a:t>
            </a:r>
            <a:r>
              <a:rPr lang="en-US" dirty="0" err="1"/>
              <a:t>nys</a:t>
            </a:r>
            <a:endParaRPr lang="en-US" dirty="0"/>
          </a:p>
        </p:txBody>
      </p:sp>
      <p:sp>
        <p:nvSpPr>
          <p:cNvPr id="3" name="Content Placeholder 2">
            <a:extLst>
              <a:ext uri="{FF2B5EF4-FFF2-40B4-BE49-F238E27FC236}">
                <a16:creationId xmlns:a16="http://schemas.microsoft.com/office/drawing/2014/main" id="{8066390F-FDA7-4C35-B311-B8E854E96F4F}"/>
              </a:ext>
            </a:extLst>
          </p:cNvPr>
          <p:cNvSpPr>
            <a:spLocks noGrp="1"/>
          </p:cNvSpPr>
          <p:nvPr>
            <p:ph idx="1"/>
          </p:nvPr>
        </p:nvSpPr>
        <p:spPr/>
        <p:txBody>
          <a:bodyPr>
            <a:normAutofit fontScale="85000" lnSpcReduction="20000"/>
          </a:bodyPr>
          <a:lstStyle/>
          <a:p>
            <a:r>
              <a:rPr lang="en-US" dirty="0"/>
              <a:t>Deferral of insurance payment premiums: per the DFS “Regulations will be issued in the near future allowing consumers and small businesses experiencing financial hardship due to COVID-19 to defer paying health insurance premiums through June 1, 2020. Details will be available once the regulation has been issued.” </a:t>
            </a:r>
          </a:p>
          <a:p>
            <a:pPr lvl="1"/>
            <a:endParaRPr lang="en-US" dirty="0"/>
          </a:p>
          <a:p>
            <a:r>
              <a:rPr lang="en-US" dirty="0"/>
              <a:t>Telehealth services are encouraged with waived copays </a:t>
            </a:r>
          </a:p>
          <a:p>
            <a:pPr lvl="1"/>
            <a:endParaRPr lang="en-US" dirty="0"/>
          </a:p>
          <a:p>
            <a:r>
              <a:rPr lang="en-US" dirty="0"/>
              <a:t>NY State of Health insurance exchange special enrollment period:</a:t>
            </a:r>
          </a:p>
          <a:p>
            <a:pPr lvl="1"/>
            <a:r>
              <a:rPr lang="en-US" dirty="0"/>
              <a:t>DFS: “The special enrollment period for uninsured New Yorkers is open until May 15, 2020. If you lost employer coverage, you must apply within 60 days of losing coverage. Because of a loss of income, New Yorkers may also be eligible for Medicaid, the Essential Plan, subsidized Qualified Health Plans or Child Health Plus.” </a:t>
            </a:r>
          </a:p>
          <a:p>
            <a:endParaRPr lang="en-US" dirty="0"/>
          </a:p>
          <a:p>
            <a:r>
              <a:rPr lang="en-US" dirty="0"/>
              <a:t>New York is saying testing and diagnosis will be covered with no copay or deductible. Patients still responsible for cost of treatment </a:t>
            </a:r>
          </a:p>
          <a:p>
            <a:endParaRPr lang="en-US" dirty="0"/>
          </a:p>
        </p:txBody>
      </p:sp>
    </p:spTree>
    <p:extLst>
      <p:ext uri="{BB962C8B-B14F-4D97-AF65-F5344CB8AC3E}">
        <p14:creationId xmlns:p14="http://schemas.microsoft.com/office/powerpoint/2010/main" val="24210909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CC3571-9AB2-4CD1-9136-B81EC61B211A}"/>
              </a:ext>
            </a:extLst>
          </p:cNvPr>
          <p:cNvSpPr>
            <a:spLocks noGrp="1"/>
          </p:cNvSpPr>
          <p:nvPr>
            <p:ph idx="1"/>
          </p:nvPr>
        </p:nvSpPr>
        <p:spPr/>
        <p:txBody>
          <a:bodyPr/>
          <a:lstStyle/>
          <a:p>
            <a:r>
              <a:rPr lang="en-US" sz="2400" dirty="0">
                <a:ea typeface="Calibri" panose="020F0502020204030204" pitchFamily="34" charset="0"/>
              </a:rPr>
              <a:t>This presentation contains legal information prepared by LSHV and it not to be construed as legal advice.</a:t>
            </a:r>
          </a:p>
          <a:p>
            <a:endParaRPr lang="en-US" sz="2400" dirty="0">
              <a:ea typeface="Calibri" panose="020F0502020204030204" pitchFamily="34" charset="0"/>
            </a:endParaRPr>
          </a:p>
          <a:p>
            <a:r>
              <a:rPr lang="en-US" sz="2400" dirty="0">
                <a:ea typeface="Calibri" panose="020F0502020204030204" pitchFamily="34" charset="0"/>
              </a:rPr>
              <a:t>Unless otherwise noted, the content contained herein, including graphic images, buttons and text, are the exclusive property of LSHV.  Except for personal use, these items may not be copied, distributed, displayed, reproduced, or transmitted in any form or by any means, electronic, mechanical, photocopying, recording, or otherwise without prior written permission of LSHV.  This information was prepared on 5/20/2020.  Please note that any applicable laws, orders and directives are subject to change.</a:t>
            </a:r>
          </a:p>
          <a:p>
            <a:endParaRPr lang="en-US" dirty="0"/>
          </a:p>
        </p:txBody>
      </p:sp>
    </p:spTree>
    <p:extLst>
      <p:ext uri="{BB962C8B-B14F-4D97-AF65-F5344CB8AC3E}">
        <p14:creationId xmlns:p14="http://schemas.microsoft.com/office/powerpoint/2010/main" val="843794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07ED7-FB3D-46E7-97E9-7014DFDEA2F8}"/>
              </a:ext>
            </a:extLst>
          </p:cNvPr>
          <p:cNvSpPr>
            <a:spLocks noGrp="1"/>
          </p:cNvSpPr>
          <p:nvPr>
            <p:ph type="title"/>
          </p:nvPr>
        </p:nvSpPr>
        <p:spPr/>
        <p:txBody>
          <a:bodyPr/>
          <a:lstStyle/>
          <a:p>
            <a:pPr algn="ctr"/>
            <a:r>
              <a:rPr lang="en-US" dirty="0"/>
              <a:t>Cares act and student loans</a:t>
            </a:r>
          </a:p>
        </p:txBody>
      </p:sp>
      <p:sp>
        <p:nvSpPr>
          <p:cNvPr id="3" name="Content Placeholder 2">
            <a:extLst>
              <a:ext uri="{FF2B5EF4-FFF2-40B4-BE49-F238E27FC236}">
                <a16:creationId xmlns:a16="http://schemas.microsoft.com/office/drawing/2014/main" id="{8255EFB1-7B6F-4A6C-9079-6F9E1C804E63}"/>
              </a:ext>
            </a:extLst>
          </p:cNvPr>
          <p:cNvSpPr>
            <a:spLocks noGrp="1"/>
          </p:cNvSpPr>
          <p:nvPr>
            <p:ph idx="1"/>
          </p:nvPr>
        </p:nvSpPr>
        <p:spPr/>
        <p:txBody>
          <a:bodyPr/>
          <a:lstStyle/>
          <a:p>
            <a:r>
              <a:rPr lang="en-US" dirty="0"/>
              <a:t>Provides economic relief for borrowers with federal student loans </a:t>
            </a:r>
            <a:r>
              <a:rPr lang="en-US" i="1" dirty="0"/>
              <a:t>owned by the federal government</a:t>
            </a:r>
          </a:p>
          <a:p>
            <a:pPr marL="0" indent="0">
              <a:buNone/>
            </a:pPr>
            <a:endParaRPr lang="en-US" i="1" dirty="0"/>
          </a:p>
          <a:p>
            <a:r>
              <a:rPr lang="en-US" dirty="0"/>
              <a:t>Freezes your loan in time – on September 30, 2020, your balance will be the same as it is today</a:t>
            </a:r>
          </a:p>
          <a:p>
            <a:pPr marL="0" indent="0">
              <a:buNone/>
            </a:pPr>
            <a:endParaRPr lang="en-US" dirty="0"/>
          </a:p>
          <a:p>
            <a:r>
              <a:rPr lang="en-US" dirty="0"/>
              <a:t>Your lender must be the federal government – only applies to federal loans that are federally held </a:t>
            </a:r>
          </a:p>
          <a:p>
            <a:endParaRPr lang="en-US" dirty="0"/>
          </a:p>
        </p:txBody>
      </p:sp>
    </p:spTree>
    <p:extLst>
      <p:ext uri="{BB962C8B-B14F-4D97-AF65-F5344CB8AC3E}">
        <p14:creationId xmlns:p14="http://schemas.microsoft.com/office/powerpoint/2010/main" val="4182638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DEBB6-EDA2-428E-96DC-3F638ADFA682}"/>
              </a:ext>
            </a:extLst>
          </p:cNvPr>
          <p:cNvSpPr>
            <a:spLocks noGrp="1"/>
          </p:cNvSpPr>
          <p:nvPr>
            <p:ph type="title"/>
          </p:nvPr>
        </p:nvSpPr>
        <p:spPr/>
        <p:txBody>
          <a:bodyPr/>
          <a:lstStyle/>
          <a:p>
            <a:pPr algn="ctr"/>
            <a:r>
              <a:rPr lang="en-US" dirty="0"/>
              <a:t>Cares Act protections for student loans </a:t>
            </a:r>
          </a:p>
        </p:txBody>
      </p:sp>
      <p:sp>
        <p:nvSpPr>
          <p:cNvPr id="3" name="Content Placeholder 2">
            <a:extLst>
              <a:ext uri="{FF2B5EF4-FFF2-40B4-BE49-F238E27FC236}">
                <a16:creationId xmlns:a16="http://schemas.microsoft.com/office/drawing/2014/main" id="{2E01B98B-5C72-40EA-B5AD-9660E7E3F740}"/>
              </a:ext>
            </a:extLst>
          </p:cNvPr>
          <p:cNvSpPr>
            <a:spLocks noGrp="1"/>
          </p:cNvSpPr>
          <p:nvPr>
            <p:ph idx="1"/>
          </p:nvPr>
        </p:nvSpPr>
        <p:spPr/>
        <p:txBody>
          <a:bodyPr/>
          <a:lstStyle/>
          <a:p>
            <a:pPr lvl="1"/>
            <a:r>
              <a:rPr lang="en-US" dirty="0"/>
              <a:t>1. No federal student loan payments thru 9/30/2020 (retroactive to March 13, 2020)</a:t>
            </a:r>
          </a:p>
          <a:p>
            <a:pPr lvl="1"/>
            <a:endParaRPr lang="en-US" dirty="0"/>
          </a:p>
          <a:p>
            <a:pPr lvl="1"/>
            <a:r>
              <a:rPr lang="en-US" dirty="0"/>
              <a:t>2. No interest on your federal student loan payments during nonpayment; and</a:t>
            </a:r>
          </a:p>
          <a:p>
            <a:pPr lvl="1"/>
            <a:endParaRPr lang="en-US" dirty="0"/>
          </a:p>
          <a:p>
            <a:pPr lvl="1"/>
            <a:r>
              <a:rPr lang="en-US" dirty="0"/>
              <a:t>3. No garnishment of wages, Social Security and tax refunds for student loan debt collection for those in default.</a:t>
            </a:r>
          </a:p>
          <a:p>
            <a:pPr lvl="1"/>
            <a:endParaRPr lang="en-US" dirty="0"/>
          </a:p>
          <a:p>
            <a:pPr lvl="2"/>
            <a:r>
              <a:rPr lang="en-US" dirty="0"/>
              <a:t>The period of nonpayment still counts towards loan forgiveness (for non-profit or rehabilitation programs) </a:t>
            </a:r>
          </a:p>
          <a:p>
            <a:pPr lvl="1"/>
            <a:endParaRPr lang="en-US" dirty="0"/>
          </a:p>
          <a:p>
            <a:pPr lvl="2"/>
            <a:r>
              <a:rPr lang="en-US" dirty="0"/>
              <a:t>Lack of payments during this time not reported as missed payment w/ credit reporting bureau </a:t>
            </a:r>
          </a:p>
          <a:p>
            <a:endParaRPr lang="en-US" dirty="0"/>
          </a:p>
        </p:txBody>
      </p:sp>
    </p:spTree>
    <p:extLst>
      <p:ext uri="{BB962C8B-B14F-4D97-AF65-F5344CB8AC3E}">
        <p14:creationId xmlns:p14="http://schemas.microsoft.com/office/powerpoint/2010/main" val="2503266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98B7F-F7E1-4752-9E36-C58E25E11076}"/>
              </a:ext>
            </a:extLst>
          </p:cNvPr>
          <p:cNvSpPr>
            <a:spLocks noGrp="1"/>
          </p:cNvSpPr>
          <p:nvPr>
            <p:ph type="title"/>
          </p:nvPr>
        </p:nvSpPr>
        <p:spPr/>
        <p:txBody>
          <a:bodyPr/>
          <a:lstStyle/>
          <a:p>
            <a:pPr algn="ctr"/>
            <a:r>
              <a:rPr lang="en-US" dirty="0"/>
              <a:t>Types of student loans </a:t>
            </a:r>
          </a:p>
        </p:txBody>
      </p:sp>
      <p:sp>
        <p:nvSpPr>
          <p:cNvPr id="3" name="Content Placeholder 2">
            <a:extLst>
              <a:ext uri="{FF2B5EF4-FFF2-40B4-BE49-F238E27FC236}">
                <a16:creationId xmlns:a16="http://schemas.microsoft.com/office/drawing/2014/main" id="{5C4AFCB5-4745-400A-9FF0-8D645F288EC7}"/>
              </a:ext>
            </a:extLst>
          </p:cNvPr>
          <p:cNvSpPr>
            <a:spLocks noGrp="1"/>
          </p:cNvSpPr>
          <p:nvPr>
            <p:ph idx="1"/>
          </p:nvPr>
        </p:nvSpPr>
        <p:spPr/>
        <p:txBody>
          <a:bodyPr>
            <a:normAutofit fontScale="92500" lnSpcReduction="20000"/>
          </a:bodyPr>
          <a:lstStyle/>
          <a:p>
            <a:r>
              <a:rPr lang="en-US" sz="2800" b="1" dirty="0"/>
              <a:t>Federal: </a:t>
            </a:r>
            <a:r>
              <a:rPr lang="en-US" dirty="0"/>
              <a:t>guaranteed by the US Department of Education</a:t>
            </a:r>
          </a:p>
          <a:p>
            <a:pPr lvl="1"/>
            <a:r>
              <a:rPr lang="en-US" dirty="0"/>
              <a:t>Some are eligible for CARES Act protections </a:t>
            </a:r>
          </a:p>
          <a:p>
            <a:pPr marL="0" indent="0">
              <a:buNone/>
            </a:pPr>
            <a:endParaRPr lang="en-US" dirty="0"/>
          </a:p>
          <a:p>
            <a:r>
              <a:rPr lang="en-US" sz="2800" b="1" dirty="0"/>
              <a:t>State: </a:t>
            </a:r>
            <a:r>
              <a:rPr lang="en-US" dirty="0"/>
              <a:t>New York State does not currently issue loans, but does service some older loans through HESC </a:t>
            </a:r>
          </a:p>
          <a:p>
            <a:pPr lvl="1"/>
            <a:r>
              <a:rPr lang="en-US" dirty="0"/>
              <a:t>Not eligible for CARES Act protections</a:t>
            </a:r>
          </a:p>
          <a:p>
            <a:pPr lvl="1"/>
            <a:r>
              <a:rPr lang="en-US" dirty="0"/>
              <a:t>However, NYS has suspended collection of student debt referred to the Office of the Attorney General for collection through at least May 17, 2020. This benefits students that owe student debt due to State University of New York campuses</a:t>
            </a:r>
          </a:p>
          <a:p>
            <a:pPr marL="0" indent="0">
              <a:buNone/>
            </a:pPr>
            <a:endParaRPr lang="en-US" dirty="0"/>
          </a:p>
          <a:p>
            <a:r>
              <a:rPr lang="en-US" sz="2800" b="1" dirty="0"/>
              <a:t>Private</a:t>
            </a:r>
            <a:r>
              <a:rPr lang="en-US" b="1" dirty="0"/>
              <a:t>: </a:t>
            </a:r>
            <a:r>
              <a:rPr lang="en-US" dirty="0"/>
              <a:t>privately originated/serviced, treated like any other debt when it comes to collections, credit reporting, bankruptcy </a:t>
            </a:r>
          </a:p>
          <a:p>
            <a:pPr lvl="1"/>
            <a:r>
              <a:rPr lang="en-US" dirty="0"/>
              <a:t>Not eligible for CARES Act protections </a:t>
            </a:r>
          </a:p>
        </p:txBody>
      </p:sp>
    </p:spTree>
    <p:extLst>
      <p:ext uri="{BB962C8B-B14F-4D97-AF65-F5344CB8AC3E}">
        <p14:creationId xmlns:p14="http://schemas.microsoft.com/office/powerpoint/2010/main" val="2604124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E98C1-EA0B-4BE3-A0CD-9F3A66F6F63E}"/>
              </a:ext>
            </a:extLst>
          </p:cNvPr>
          <p:cNvSpPr>
            <a:spLocks noGrp="1"/>
          </p:cNvSpPr>
          <p:nvPr>
            <p:ph type="title"/>
          </p:nvPr>
        </p:nvSpPr>
        <p:spPr/>
        <p:txBody>
          <a:bodyPr/>
          <a:lstStyle/>
          <a:p>
            <a:pPr algn="ctr"/>
            <a:r>
              <a:rPr lang="en-US" dirty="0"/>
              <a:t>Types of Federal student loans </a:t>
            </a:r>
          </a:p>
        </p:txBody>
      </p:sp>
      <p:sp>
        <p:nvSpPr>
          <p:cNvPr id="3" name="Content Placeholder 2">
            <a:extLst>
              <a:ext uri="{FF2B5EF4-FFF2-40B4-BE49-F238E27FC236}">
                <a16:creationId xmlns:a16="http://schemas.microsoft.com/office/drawing/2014/main" id="{E77A952F-1471-4AFE-9F3F-034229041353}"/>
              </a:ext>
            </a:extLst>
          </p:cNvPr>
          <p:cNvSpPr>
            <a:spLocks noGrp="1"/>
          </p:cNvSpPr>
          <p:nvPr>
            <p:ph idx="1"/>
          </p:nvPr>
        </p:nvSpPr>
        <p:spPr>
          <a:xfrm>
            <a:off x="1268553" y="1795172"/>
            <a:ext cx="9784080" cy="4206240"/>
          </a:xfrm>
        </p:spPr>
        <p:txBody>
          <a:bodyPr>
            <a:noAutofit/>
          </a:bodyPr>
          <a:lstStyle/>
          <a:p>
            <a:pPr lvl="3"/>
            <a:r>
              <a:rPr lang="en-US" sz="1800" b="1" dirty="0"/>
              <a:t>FFELP </a:t>
            </a:r>
            <a:r>
              <a:rPr lang="en-US" sz="1400" dirty="0"/>
              <a:t>– Federal Family Education Loan Program</a:t>
            </a:r>
          </a:p>
          <a:p>
            <a:pPr lvl="4"/>
            <a:r>
              <a:rPr lang="en-US" sz="1400" dirty="0"/>
              <a:t>Issued by a bank or guarantee agency</a:t>
            </a:r>
          </a:p>
          <a:p>
            <a:pPr lvl="4"/>
            <a:r>
              <a:rPr lang="en-US" sz="1400" dirty="0"/>
              <a:t>If default, loan transferred to guarantee agency </a:t>
            </a:r>
          </a:p>
          <a:p>
            <a:pPr marL="914400" lvl="4" indent="0">
              <a:buNone/>
            </a:pPr>
            <a:endParaRPr lang="en-US" sz="1400" dirty="0"/>
          </a:p>
          <a:p>
            <a:pPr lvl="3"/>
            <a:r>
              <a:rPr lang="en-US" sz="1800" b="1" dirty="0"/>
              <a:t>Direct Loan</a:t>
            </a:r>
          </a:p>
          <a:p>
            <a:pPr lvl="4"/>
            <a:r>
              <a:rPr lang="en-US" sz="1400" dirty="0"/>
              <a:t> Originated by US DOE, default remains w/ DOE </a:t>
            </a:r>
          </a:p>
          <a:p>
            <a:pPr lvl="4"/>
            <a:r>
              <a:rPr lang="en-US" sz="1400" dirty="0"/>
              <a:t>Two types of Direct Loans:</a:t>
            </a:r>
          </a:p>
          <a:p>
            <a:pPr lvl="5"/>
            <a:r>
              <a:rPr lang="en-US" sz="1400" b="1" dirty="0"/>
              <a:t>1. Stafford Loans – </a:t>
            </a:r>
            <a:r>
              <a:rPr lang="en-US" sz="1400" dirty="0"/>
              <a:t>no credit needed </a:t>
            </a:r>
          </a:p>
          <a:p>
            <a:pPr lvl="6"/>
            <a:r>
              <a:rPr lang="en-US" sz="1400" dirty="0"/>
              <a:t>Subsidized – needs based, government pays interest during deferment </a:t>
            </a:r>
          </a:p>
          <a:p>
            <a:pPr lvl="6"/>
            <a:r>
              <a:rPr lang="en-US" sz="1400" dirty="0"/>
              <a:t>Unsubsidized – not needs based, government does not pay interest during deferment </a:t>
            </a:r>
          </a:p>
          <a:p>
            <a:pPr lvl="5"/>
            <a:r>
              <a:rPr lang="en-US" sz="1400" b="1" dirty="0"/>
              <a:t>2. PLUS loans </a:t>
            </a:r>
            <a:r>
              <a:rPr lang="en-US" sz="1400" dirty="0"/>
              <a:t>– credit lightly considered. Amount based on school’s budget: tuition, room and board, transportation, computer/books, study abroad, </a:t>
            </a:r>
            <a:r>
              <a:rPr lang="en-US" sz="1400" dirty="0" err="1"/>
              <a:t>etc</a:t>
            </a:r>
            <a:endParaRPr lang="en-US" sz="1400" dirty="0"/>
          </a:p>
          <a:p>
            <a:pPr lvl="6"/>
            <a:r>
              <a:rPr lang="en-US" sz="1400" dirty="0"/>
              <a:t>Parent plus – parent borrows money for bachelors or associates level students; upon graduation, parent still liable until paid off, no mechanism to transfer liability to the student </a:t>
            </a:r>
          </a:p>
          <a:p>
            <a:pPr lvl="6"/>
            <a:r>
              <a:rPr lang="en-US" sz="1400" dirty="0"/>
              <a:t>Graduate plus – graduate student borrows money; student is liable </a:t>
            </a:r>
          </a:p>
          <a:p>
            <a:pPr lvl="5"/>
            <a:endParaRPr lang="en-US" sz="1400" dirty="0"/>
          </a:p>
          <a:p>
            <a:pPr lvl="3"/>
            <a:r>
              <a:rPr lang="en-US" sz="1800" b="1" dirty="0"/>
              <a:t>Perkins Loan</a:t>
            </a:r>
          </a:p>
          <a:p>
            <a:pPr lvl="4"/>
            <a:r>
              <a:rPr lang="en-US" sz="1400" dirty="0"/>
              <a:t>Originated by school, paid to school, school does collections if default </a:t>
            </a:r>
          </a:p>
        </p:txBody>
      </p:sp>
    </p:spTree>
    <p:extLst>
      <p:ext uri="{BB962C8B-B14F-4D97-AF65-F5344CB8AC3E}">
        <p14:creationId xmlns:p14="http://schemas.microsoft.com/office/powerpoint/2010/main" val="1897778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72158-36D4-461F-AD23-BAEB0D67AAB8}"/>
              </a:ext>
            </a:extLst>
          </p:cNvPr>
          <p:cNvSpPr>
            <a:spLocks noGrp="1"/>
          </p:cNvSpPr>
          <p:nvPr>
            <p:ph type="title"/>
          </p:nvPr>
        </p:nvSpPr>
        <p:spPr/>
        <p:txBody>
          <a:bodyPr/>
          <a:lstStyle/>
          <a:p>
            <a:pPr algn="ctr"/>
            <a:r>
              <a:rPr lang="en-US" dirty="0"/>
              <a:t>Which loans are eligible for Cares act benefit?</a:t>
            </a:r>
          </a:p>
        </p:txBody>
      </p:sp>
      <p:sp>
        <p:nvSpPr>
          <p:cNvPr id="3" name="Content Placeholder 2">
            <a:extLst>
              <a:ext uri="{FF2B5EF4-FFF2-40B4-BE49-F238E27FC236}">
                <a16:creationId xmlns:a16="http://schemas.microsoft.com/office/drawing/2014/main" id="{594D27EF-9A94-433E-AC81-2540927F2E2E}"/>
              </a:ext>
            </a:extLst>
          </p:cNvPr>
          <p:cNvSpPr>
            <a:spLocks noGrp="1"/>
          </p:cNvSpPr>
          <p:nvPr>
            <p:ph idx="1"/>
          </p:nvPr>
        </p:nvSpPr>
        <p:spPr/>
        <p:txBody>
          <a:bodyPr>
            <a:normAutofit lnSpcReduction="10000"/>
          </a:bodyPr>
          <a:lstStyle/>
          <a:p>
            <a:pPr lvl="1"/>
            <a:r>
              <a:rPr lang="en-US" dirty="0"/>
              <a:t>All </a:t>
            </a:r>
            <a:r>
              <a:rPr lang="en-US" b="1" dirty="0"/>
              <a:t>Direct Loans </a:t>
            </a:r>
            <a:r>
              <a:rPr lang="en-US" dirty="0"/>
              <a:t>taken out since 2010, including direct parent plus loans and graduate plus loans </a:t>
            </a:r>
          </a:p>
          <a:p>
            <a:pPr lvl="2"/>
            <a:endParaRPr lang="en-US" dirty="0"/>
          </a:p>
          <a:p>
            <a:pPr lvl="1"/>
            <a:r>
              <a:rPr lang="en-US" dirty="0"/>
              <a:t>Some FFELP loans – about 10%</a:t>
            </a:r>
          </a:p>
          <a:p>
            <a:pPr lvl="2"/>
            <a:endParaRPr lang="en-US" dirty="0"/>
          </a:p>
          <a:p>
            <a:pPr lvl="1"/>
            <a:r>
              <a:rPr lang="en-US" dirty="0"/>
              <a:t>A handful of Perkins loans </a:t>
            </a:r>
          </a:p>
          <a:p>
            <a:pPr lvl="2"/>
            <a:endParaRPr lang="en-US" dirty="0"/>
          </a:p>
          <a:p>
            <a:pPr lvl="2"/>
            <a:r>
              <a:rPr lang="en-US" dirty="0"/>
              <a:t>If the US DOE bought back your FFEL or Perkins loan during the recession, the loan will qualify</a:t>
            </a:r>
          </a:p>
          <a:p>
            <a:pPr lvl="2"/>
            <a:endParaRPr lang="en-US" dirty="0"/>
          </a:p>
          <a:p>
            <a:pPr lvl="1"/>
            <a:r>
              <a:rPr lang="en-US" dirty="0"/>
              <a:t>If unsure:</a:t>
            </a:r>
          </a:p>
          <a:p>
            <a:pPr lvl="2"/>
            <a:r>
              <a:rPr lang="en-US" dirty="0"/>
              <a:t>Login to studentaid.gov and see who your lender is</a:t>
            </a:r>
          </a:p>
          <a:p>
            <a:pPr lvl="2"/>
            <a:r>
              <a:rPr lang="en-US" dirty="0"/>
              <a:t>If Lender is Department of Education, your loan qualifies</a:t>
            </a:r>
          </a:p>
          <a:p>
            <a:pPr lvl="2"/>
            <a:r>
              <a:rPr lang="en-US" dirty="0"/>
              <a:t>If it has a bank name as lender, even if it is considered a federal loan, it does not qualify because it is not federally held.</a:t>
            </a:r>
          </a:p>
        </p:txBody>
      </p:sp>
    </p:spTree>
    <p:extLst>
      <p:ext uri="{BB962C8B-B14F-4D97-AF65-F5344CB8AC3E}">
        <p14:creationId xmlns:p14="http://schemas.microsoft.com/office/powerpoint/2010/main" val="4257620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706A1-6A84-4F91-8479-F6C583000096}"/>
              </a:ext>
            </a:extLst>
          </p:cNvPr>
          <p:cNvSpPr>
            <a:spLocks noGrp="1"/>
          </p:cNvSpPr>
          <p:nvPr>
            <p:ph type="title"/>
          </p:nvPr>
        </p:nvSpPr>
        <p:spPr/>
        <p:txBody>
          <a:bodyPr/>
          <a:lstStyle/>
          <a:p>
            <a:pPr algn="ctr"/>
            <a:r>
              <a:rPr lang="en-US" dirty="0"/>
              <a:t>Stopping loan payments</a:t>
            </a:r>
          </a:p>
        </p:txBody>
      </p:sp>
      <p:sp>
        <p:nvSpPr>
          <p:cNvPr id="3" name="Content Placeholder 2">
            <a:extLst>
              <a:ext uri="{FF2B5EF4-FFF2-40B4-BE49-F238E27FC236}">
                <a16:creationId xmlns:a16="http://schemas.microsoft.com/office/drawing/2014/main" id="{A9F78D5B-BF53-4FFA-8CE2-D889952EA07D}"/>
              </a:ext>
            </a:extLst>
          </p:cNvPr>
          <p:cNvSpPr>
            <a:spLocks noGrp="1"/>
          </p:cNvSpPr>
          <p:nvPr>
            <p:ph idx="1"/>
          </p:nvPr>
        </p:nvSpPr>
        <p:spPr/>
        <p:txBody>
          <a:bodyPr/>
          <a:lstStyle/>
          <a:p>
            <a:r>
              <a:rPr lang="en-US" dirty="0"/>
              <a:t>Relief is automatic if your loan qualifies</a:t>
            </a:r>
          </a:p>
          <a:p>
            <a:r>
              <a:rPr lang="en-US" dirty="0"/>
              <a:t>Give your servicer until mid-April to contact you </a:t>
            </a:r>
          </a:p>
          <a:p>
            <a:r>
              <a:rPr lang="en-US" dirty="0"/>
              <a:t>Keep an eye on statements </a:t>
            </a:r>
          </a:p>
          <a:p>
            <a:r>
              <a:rPr lang="en-US" dirty="0"/>
              <a:t>If automatic payment is automatically processed, can ask for a refund</a:t>
            </a:r>
          </a:p>
          <a:p>
            <a:r>
              <a:rPr lang="en-US" dirty="0"/>
              <a:t>If you qualify for CARES relief but kept your job and can afford to continue paying,  consider doing so. With 0% interest you will chip away at the principal faster during this time  </a:t>
            </a:r>
          </a:p>
          <a:p>
            <a:r>
              <a:rPr lang="en-US" dirty="0"/>
              <a:t>If working towards non-profit loan forgiveness, do not continue paying even if still working – you’ll be 6 months closer to loan forgiveness!</a:t>
            </a:r>
          </a:p>
          <a:p>
            <a:endParaRPr lang="en-US" dirty="0"/>
          </a:p>
          <a:p>
            <a:endParaRPr lang="en-US" dirty="0"/>
          </a:p>
        </p:txBody>
      </p:sp>
    </p:spTree>
    <p:extLst>
      <p:ext uri="{BB962C8B-B14F-4D97-AF65-F5344CB8AC3E}">
        <p14:creationId xmlns:p14="http://schemas.microsoft.com/office/powerpoint/2010/main" val="1159506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DCA2D-99E4-4FAA-80FD-F72FCDE244C0}"/>
              </a:ext>
            </a:extLst>
          </p:cNvPr>
          <p:cNvSpPr>
            <a:spLocks noGrp="1"/>
          </p:cNvSpPr>
          <p:nvPr>
            <p:ph type="title"/>
          </p:nvPr>
        </p:nvSpPr>
        <p:spPr/>
        <p:txBody>
          <a:bodyPr/>
          <a:lstStyle/>
          <a:p>
            <a:pPr algn="ctr"/>
            <a:r>
              <a:rPr lang="en-US" dirty="0"/>
              <a:t>What if your loans are not covered by the cares act? </a:t>
            </a:r>
          </a:p>
        </p:txBody>
      </p:sp>
      <p:sp>
        <p:nvSpPr>
          <p:cNvPr id="3" name="Content Placeholder 2">
            <a:extLst>
              <a:ext uri="{FF2B5EF4-FFF2-40B4-BE49-F238E27FC236}">
                <a16:creationId xmlns:a16="http://schemas.microsoft.com/office/drawing/2014/main" id="{E263F006-113B-4988-9212-BE9D51C3F507}"/>
              </a:ext>
            </a:extLst>
          </p:cNvPr>
          <p:cNvSpPr>
            <a:spLocks noGrp="1"/>
          </p:cNvSpPr>
          <p:nvPr>
            <p:ph idx="1"/>
          </p:nvPr>
        </p:nvSpPr>
        <p:spPr/>
        <p:txBody>
          <a:bodyPr>
            <a:normAutofit fontScale="92500"/>
          </a:bodyPr>
          <a:lstStyle/>
          <a:p>
            <a:r>
              <a:rPr lang="en-US" dirty="0"/>
              <a:t>Good news for New Yorkers!</a:t>
            </a:r>
          </a:p>
          <a:p>
            <a:endParaRPr lang="en-US" dirty="0"/>
          </a:p>
          <a:p>
            <a:r>
              <a:rPr lang="en-US" dirty="0"/>
              <a:t>New York State reached an agreement with the largest student loan servicers in New York to obtain relief for student loan borrowers experiencing financial hardship due to COVID-19 who contact their private student loan servicer</a:t>
            </a:r>
          </a:p>
          <a:p>
            <a:endParaRPr lang="en-US" dirty="0"/>
          </a:p>
          <a:p>
            <a:r>
              <a:rPr lang="en-US" dirty="0"/>
              <a:t>Per Governor Cuomo: “The New York State Department of Financial Services will issue guidance that reflects and complements the State's agreement with the private student loan industry and that also directs regulated student loan servicers to quickly and appropriately implement the relief provided by the federal CARES Act for borrowers whose loans are federally owned. New York student loan borrowers should visit DFS' website for more information about available student loan relief.”</a:t>
            </a:r>
          </a:p>
          <a:p>
            <a:endParaRPr lang="en-US" dirty="0"/>
          </a:p>
        </p:txBody>
      </p:sp>
    </p:spTree>
    <p:extLst>
      <p:ext uri="{BB962C8B-B14F-4D97-AF65-F5344CB8AC3E}">
        <p14:creationId xmlns:p14="http://schemas.microsoft.com/office/powerpoint/2010/main" val="17205476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TM03090430[[fn=Banded]]</Template>
  <TotalTime>2871</TotalTime>
  <Words>2292</Words>
  <Application>Microsoft Office PowerPoint</Application>
  <PresentationFormat>Widescreen</PresentationFormat>
  <Paragraphs>215</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Corbel</vt:lpstr>
      <vt:lpstr>Wingdings</vt:lpstr>
      <vt:lpstr>Banded</vt:lpstr>
      <vt:lpstr>Student and medical debt </vt:lpstr>
      <vt:lpstr>CARES ACT</vt:lpstr>
      <vt:lpstr>Cares act and student loans</vt:lpstr>
      <vt:lpstr>Cares Act protections for student loans </vt:lpstr>
      <vt:lpstr>Types of student loans </vt:lpstr>
      <vt:lpstr>Types of Federal student loans </vt:lpstr>
      <vt:lpstr>Which loans are eligible for Cares act benefit?</vt:lpstr>
      <vt:lpstr>Stopping loan payments</vt:lpstr>
      <vt:lpstr>What if your loans are not covered by the cares act? </vt:lpstr>
      <vt:lpstr>Which loans benefit from new York’s agreement? </vt:lpstr>
      <vt:lpstr>Who qualifies for relief under new York’s agreement? </vt:lpstr>
      <vt:lpstr>Borrowers can request the following relief</vt:lpstr>
      <vt:lpstr>Nys resources</vt:lpstr>
      <vt:lpstr>Additional student loan advice</vt:lpstr>
      <vt:lpstr>Current college students </vt:lpstr>
      <vt:lpstr>Unused loan funds </vt:lpstr>
      <vt:lpstr>Closed colleges</vt:lpstr>
      <vt:lpstr>Federal work study</vt:lpstr>
      <vt:lpstr>Emergency aid for college students </vt:lpstr>
      <vt:lpstr>Changing loan limits and financial aid </vt:lpstr>
      <vt:lpstr>State University of New York (SUNY)</vt:lpstr>
      <vt:lpstr>New York medical debt </vt:lpstr>
      <vt:lpstr>Private medical debt </vt:lpstr>
      <vt:lpstr>No surprise bills </vt:lpstr>
      <vt:lpstr>Health insurance in nys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and medical debt</dc:title>
  <dc:creator>Turbert, Hope</dc:creator>
  <cp:lastModifiedBy>Zuvic, Averyann</cp:lastModifiedBy>
  <cp:revision>36</cp:revision>
  <dcterms:created xsi:type="dcterms:W3CDTF">2020-04-22T15:27:13Z</dcterms:created>
  <dcterms:modified xsi:type="dcterms:W3CDTF">2020-05-20T18:02:36Z</dcterms:modified>
</cp:coreProperties>
</file>