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sldIdLst>
    <p:sldId id="256" r:id="rId2"/>
    <p:sldId id="257" r:id="rId3"/>
    <p:sldId id="292" r:id="rId4"/>
    <p:sldId id="299" r:id="rId5"/>
    <p:sldId id="277" r:id="rId6"/>
    <p:sldId id="303" r:id="rId7"/>
    <p:sldId id="301" r:id="rId8"/>
    <p:sldId id="258" r:id="rId9"/>
    <p:sldId id="280" r:id="rId10"/>
    <p:sldId id="260" r:id="rId11"/>
    <p:sldId id="259" r:id="rId12"/>
    <p:sldId id="304" r:id="rId13"/>
    <p:sldId id="261" r:id="rId14"/>
    <p:sldId id="286" r:id="rId15"/>
    <p:sldId id="282" r:id="rId16"/>
    <p:sldId id="288" r:id="rId17"/>
    <p:sldId id="305" r:id="rId18"/>
    <p:sldId id="264" r:id="rId19"/>
    <p:sldId id="262" r:id="rId20"/>
    <p:sldId id="263" r:id="rId21"/>
    <p:sldId id="314" r:id="rId22"/>
    <p:sldId id="267" r:id="rId23"/>
    <p:sldId id="295" r:id="rId24"/>
    <p:sldId id="306" r:id="rId25"/>
    <p:sldId id="268" r:id="rId26"/>
    <p:sldId id="302" r:id="rId27"/>
    <p:sldId id="269" r:id="rId28"/>
    <p:sldId id="270" r:id="rId29"/>
    <p:sldId id="308" r:id="rId30"/>
    <p:sldId id="307" r:id="rId31"/>
    <p:sldId id="272" r:id="rId32"/>
    <p:sldId id="284" r:id="rId33"/>
    <p:sldId id="273" r:id="rId34"/>
    <p:sldId id="315" r:id="rId35"/>
    <p:sldId id="298" r:id="rId36"/>
    <p:sldId id="274" r:id="rId37"/>
    <p:sldId id="275" r:id="rId38"/>
    <p:sldId id="265" r:id="rId39"/>
    <p:sldId id="309" r:id="rId40"/>
    <p:sldId id="296" r:id="rId41"/>
    <p:sldId id="310" r:id="rId42"/>
    <p:sldId id="311" r:id="rId43"/>
    <p:sldId id="316" r:id="rId44"/>
    <p:sldId id="313" r:id="rId45"/>
    <p:sldId id="283" r:id="rId46"/>
    <p:sldId id="293" r:id="rId47"/>
    <p:sldId id="300" r:id="rId48"/>
    <p:sldId id="278" r:id="rId49"/>
    <p:sldId id="279" r:id="rId50"/>
    <p:sldId id="294" r:id="rId51"/>
    <p:sldId id="317" r:id="rId5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59" autoAdjust="0"/>
    <p:restoredTop sz="94660"/>
  </p:normalViewPr>
  <p:slideViewPr>
    <p:cSldViewPr snapToGrid="0">
      <p:cViewPr varScale="1">
        <p:scale>
          <a:sx n="68" d="100"/>
          <a:sy n="68" d="100"/>
        </p:scale>
        <p:origin x="9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0602388-AC1C-40B0-9B24-DFF92ED1EFB1}" type="datetimeFigureOut">
              <a:rPr lang="en-US" smtClean="0"/>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4E4509-9EEC-400D-9AA2-31462994C42A}" type="slidenum">
              <a:rPr lang="en-US" smtClean="0"/>
              <a:t>‹#›</a:t>
            </a:fld>
            <a:endParaRPr lang="en-US"/>
          </a:p>
        </p:txBody>
      </p:sp>
    </p:spTree>
    <p:extLst>
      <p:ext uri="{BB962C8B-B14F-4D97-AF65-F5344CB8AC3E}">
        <p14:creationId xmlns:p14="http://schemas.microsoft.com/office/powerpoint/2010/main" val="1194933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0602388-AC1C-40B0-9B24-DFF92ED1EFB1}" type="datetimeFigureOut">
              <a:rPr lang="en-US" smtClean="0"/>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4E4509-9EEC-400D-9AA2-31462994C42A}" type="slidenum">
              <a:rPr lang="en-US" smtClean="0"/>
              <a:t>‹#›</a:t>
            </a:fld>
            <a:endParaRPr lang="en-US"/>
          </a:p>
        </p:txBody>
      </p:sp>
    </p:spTree>
    <p:extLst>
      <p:ext uri="{BB962C8B-B14F-4D97-AF65-F5344CB8AC3E}">
        <p14:creationId xmlns:p14="http://schemas.microsoft.com/office/powerpoint/2010/main" val="2435825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0602388-AC1C-40B0-9B24-DFF92ED1EFB1}" type="datetimeFigureOut">
              <a:rPr lang="en-US" smtClean="0"/>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4E4509-9EEC-400D-9AA2-31462994C42A}"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279343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0602388-AC1C-40B0-9B24-DFF92ED1EFB1}" type="datetimeFigureOut">
              <a:rPr lang="en-US" smtClean="0"/>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4E4509-9EEC-400D-9AA2-31462994C42A}" type="slidenum">
              <a:rPr lang="en-US" smtClean="0"/>
              <a:t>‹#›</a:t>
            </a:fld>
            <a:endParaRPr lang="en-US"/>
          </a:p>
        </p:txBody>
      </p:sp>
    </p:spTree>
    <p:extLst>
      <p:ext uri="{BB962C8B-B14F-4D97-AF65-F5344CB8AC3E}">
        <p14:creationId xmlns:p14="http://schemas.microsoft.com/office/powerpoint/2010/main" val="5420522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0602388-AC1C-40B0-9B24-DFF92ED1EFB1}" type="datetimeFigureOut">
              <a:rPr lang="en-US" smtClean="0"/>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4E4509-9EEC-400D-9AA2-31462994C42A}"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452783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0602388-AC1C-40B0-9B24-DFF92ED1EFB1}" type="datetimeFigureOut">
              <a:rPr lang="en-US" smtClean="0"/>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4E4509-9EEC-400D-9AA2-31462994C42A}" type="slidenum">
              <a:rPr lang="en-US" smtClean="0"/>
              <a:t>‹#›</a:t>
            </a:fld>
            <a:endParaRPr lang="en-US"/>
          </a:p>
        </p:txBody>
      </p:sp>
    </p:spTree>
    <p:extLst>
      <p:ext uri="{BB962C8B-B14F-4D97-AF65-F5344CB8AC3E}">
        <p14:creationId xmlns:p14="http://schemas.microsoft.com/office/powerpoint/2010/main" val="4098852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602388-AC1C-40B0-9B24-DFF92ED1EFB1}" type="datetimeFigureOut">
              <a:rPr lang="en-US" smtClean="0"/>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4E4509-9EEC-400D-9AA2-31462994C42A}" type="slidenum">
              <a:rPr lang="en-US" smtClean="0"/>
              <a:t>‹#›</a:t>
            </a:fld>
            <a:endParaRPr lang="en-US"/>
          </a:p>
        </p:txBody>
      </p:sp>
    </p:spTree>
    <p:extLst>
      <p:ext uri="{BB962C8B-B14F-4D97-AF65-F5344CB8AC3E}">
        <p14:creationId xmlns:p14="http://schemas.microsoft.com/office/powerpoint/2010/main" val="8346170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602388-AC1C-40B0-9B24-DFF92ED1EFB1}" type="datetimeFigureOut">
              <a:rPr lang="en-US" smtClean="0"/>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4E4509-9EEC-400D-9AA2-31462994C42A}" type="slidenum">
              <a:rPr lang="en-US" smtClean="0"/>
              <a:t>‹#›</a:t>
            </a:fld>
            <a:endParaRPr lang="en-US"/>
          </a:p>
        </p:txBody>
      </p:sp>
    </p:spTree>
    <p:extLst>
      <p:ext uri="{BB962C8B-B14F-4D97-AF65-F5344CB8AC3E}">
        <p14:creationId xmlns:p14="http://schemas.microsoft.com/office/powerpoint/2010/main" val="2582543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602388-AC1C-40B0-9B24-DFF92ED1EFB1}" type="datetimeFigureOut">
              <a:rPr lang="en-US" smtClean="0"/>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4E4509-9EEC-400D-9AA2-31462994C42A}" type="slidenum">
              <a:rPr lang="en-US" smtClean="0"/>
              <a:t>‹#›</a:t>
            </a:fld>
            <a:endParaRPr lang="en-US"/>
          </a:p>
        </p:txBody>
      </p:sp>
    </p:spTree>
    <p:extLst>
      <p:ext uri="{BB962C8B-B14F-4D97-AF65-F5344CB8AC3E}">
        <p14:creationId xmlns:p14="http://schemas.microsoft.com/office/powerpoint/2010/main" val="225047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0602388-AC1C-40B0-9B24-DFF92ED1EFB1}" type="datetimeFigureOut">
              <a:rPr lang="en-US" smtClean="0"/>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4E4509-9EEC-400D-9AA2-31462994C42A}" type="slidenum">
              <a:rPr lang="en-US" smtClean="0"/>
              <a:t>‹#›</a:t>
            </a:fld>
            <a:endParaRPr lang="en-US"/>
          </a:p>
        </p:txBody>
      </p:sp>
    </p:spTree>
    <p:extLst>
      <p:ext uri="{BB962C8B-B14F-4D97-AF65-F5344CB8AC3E}">
        <p14:creationId xmlns:p14="http://schemas.microsoft.com/office/powerpoint/2010/main" val="2560256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0602388-AC1C-40B0-9B24-DFF92ED1EFB1}" type="datetimeFigureOut">
              <a:rPr lang="en-US" smtClean="0"/>
              <a:t>5/20/2020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4E4509-9EEC-400D-9AA2-31462994C42A}" type="slidenum">
              <a:rPr lang="en-US" smtClean="0"/>
              <a:t>‹#›</a:t>
            </a:fld>
            <a:endParaRPr lang="en-US"/>
          </a:p>
        </p:txBody>
      </p:sp>
    </p:spTree>
    <p:extLst>
      <p:ext uri="{BB962C8B-B14F-4D97-AF65-F5344CB8AC3E}">
        <p14:creationId xmlns:p14="http://schemas.microsoft.com/office/powerpoint/2010/main" val="506819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0602388-AC1C-40B0-9B24-DFF92ED1EFB1}" type="datetimeFigureOut">
              <a:rPr lang="en-US" smtClean="0"/>
              <a:t>5/20/2020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4E4509-9EEC-400D-9AA2-31462994C42A}" type="slidenum">
              <a:rPr lang="en-US" smtClean="0"/>
              <a:t>‹#›</a:t>
            </a:fld>
            <a:endParaRPr lang="en-US"/>
          </a:p>
        </p:txBody>
      </p:sp>
    </p:spTree>
    <p:extLst>
      <p:ext uri="{BB962C8B-B14F-4D97-AF65-F5344CB8AC3E}">
        <p14:creationId xmlns:p14="http://schemas.microsoft.com/office/powerpoint/2010/main" val="3636056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0602388-AC1C-40B0-9B24-DFF92ED1EFB1}" type="datetimeFigureOut">
              <a:rPr lang="en-US" smtClean="0"/>
              <a:t>5/20/2020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4E4509-9EEC-400D-9AA2-31462994C42A}" type="slidenum">
              <a:rPr lang="en-US" smtClean="0"/>
              <a:t>‹#›</a:t>
            </a:fld>
            <a:endParaRPr lang="en-US"/>
          </a:p>
        </p:txBody>
      </p:sp>
    </p:spTree>
    <p:extLst>
      <p:ext uri="{BB962C8B-B14F-4D97-AF65-F5344CB8AC3E}">
        <p14:creationId xmlns:p14="http://schemas.microsoft.com/office/powerpoint/2010/main" val="2271239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602388-AC1C-40B0-9B24-DFF92ED1EFB1}" type="datetimeFigureOut">
              <a:rPr lang="en-US" smtClean="0"/>
              <a:t>5/20/2020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4E4509-9EEC-400D-9AA2-31462994C42A}" type="slidenum">
              <a:rPr lang="en-US" smtClean="0"/>
              <a:t>‹#›</a:t>
            </a:fld>
            <a:endParaRPr lang="en-US"/>
          </a:p>
        </p:txBody>
      </p:sp>
    </p:spTree>
    <p:extLst>
      <p:ext uri="{BB962C8B-B14F-4D97-AF65-F5344CB8AC3E}">
        <p14:creationId xmlns:p14="http://schemas.microsoft.com/office/powerpoint/2010/main" val="3945494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0602388-AC1C-40B0-9B24-DFF92ED1EFB1}" type="datetimeFigureOut">
              <a:rPr lang="en-US" smtClean="0"/>
              <a:t>5/20/2020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4E4509-9EEC-400D-9AA2-31462994C42A}" type="slidenum">
              <a:rPr lang="en-US" smtClean="0"/>
              <a:t>‹#›</a:t>
            </a:fld>
            <a:endParaRPr lang="en-US"/>
          </a:p>
        </p:txBody>
      </p:sp>
    </p:spTree>
    <p:extLst>
      <p:ext uri="{BB962C8B-B14F-4D97-AF65-F5344CB8AC3E}">
        <p14:creationId xmlns:p14="http://schemas.microsoft.com/office/powerpoint/2010/main" val="4133453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4E4509-9EEC-400D-9AA2-31462994C42A}" type="slidenum">
              <a:rPr lang="en-US" smtClean="0"/>
              <a:t>‹#›</a:t>
            </a:fld>
            <a:endParaRPr lang="en-US"/>
          </a:p>
        </p:txBody>
      </p:sp>
      <p:sp>
        <p:nvSpPr>
          <p:cNvPr id="5" name="Date Placeholder 4"/>
          <p:cNvSpPr>
            <a:spLocks noGrp="1"/>
          </p:cNvSpPr>
          <p:nvPr>
            <p:ph type="dt" sz="half" idx="10"/>
          </p:nvPr>
        </p:nvSpPr>
        <p:spPr/>
        <p:txBody>
          <a:bodyPr/>
          <a:lstStyle/>
          <a:p>
            <a:fld id="{00602388-AC1C-40B0-9B24-DFF92ED1EFB1}" type="datetimeFigureOut">
              <a:rPr lang="en-US" smtClean="0"/>
              <a:t>5/20/2020</a:t>
            </a:fld>
            <a:endParaRPr lang="en-US"/>
          </a:p>
        </p:txBody>
      </p:sp>
    </p:spTree>
    <p:extLst>
      <p:ext uri="{BB962C8B-B14F-4D97-AF65-F5344CB8AC3E}">
        <p14:creationId xmlns:p14="http://schemas.microsoft.com/office/powerpoint/2010/main" val="4269677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0602388-AC1C-40B0-9B24-DFF92ED1EFB1}" type="datetimeFigureOut">
              <a:rPr lang="en-US" smtClean="0"/>
              <a:t>5/20/2020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64E4509-9EEC-400D-9AA2-31462994C42A}" type="slidenum">
              <a:rPr lang="en-US" smtClean="0"/>
              <a:t>‹#›</a:t>
            </a:fld>
            <a:endParaRPr lang="en-US"/>
          </a:p>
        </p:txBody>
      </p:sp>
    </p:spTree>
    <p:extLst>
      <p:ext uri="{BB962C8B-B14F-4D97-AF65-F5344CB8AC3E}">
        <p14:creationId xmlns:p14="http://schemas.microsoft.com/office/powerpoint/2010/main" val="411704091"/>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 id="2147483726" r:id="rId15"/>
    <p:sldLayoutId id="214748372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bplc.cssny.org/benefit_tools/snap_calculator"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nyswicvendors.com/vendor-communications/"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www.fns.usda.gov/disaster/pandemic/covid-19/new-york#c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bplc.cssny.org/benefit_tools/snap_calculator" TargetMode="External"/><Relationship Id="rId7" Type="http://schemas.openxmlformats.org/officeDocument/2006/relationships/hyperlink" Target="https://nyswicvendors.com/vendor-communications/" TargetMode="External"/><Relationship Id="rId2" Type="http://schemas.openxmlformats.org/officeDocument/2006/relationships/hyperlink" Target="https://empirejustice.org/resources_post/public-benefits-covid-19-guidance-summary/" TargetMode="External"/><Relationship Id="rId1" Type="http://schemas.openxmlformats.org/officeDocument/2006/relationships/slideLayout" Target="../slideLayouts/slideLayout2.xml"/><Relationship Id="rId6" Type="http://schemas.openxmlformats.org/officeDocument/2006/relationships/hyperlink" Target="http://www.cbpp.org/" TargetMode="External"/><Relationship Id="rId5" Type="http://schemas.openxmlformats.org/officeDocument/2006/relationships/hyperlink" Target="http://www.fns.usda.gov/snap/eligible-food-items" TargetMode="External"/><Relationship Id="rId4" Type="http://schemas.openxmlformats.org/officeDocument/2006/relationships/hyperlink" Target="https://hungersolutionsny.org/wp-content/uploads/2020/02/PrescreenGuideweblinked1_30_20.pdf" TargetMode="Externa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78142-0C67-4DB5-AEF5-8F6E5C935AA9}"/>
              </a:ext>
            </a:extLst>
          </p:cNvPr>
          <p:cNvSpPr>
            <a:spLocks noGrp="1"/>
          </p:cNvSpPr>
          <p:nvPr>
            <p:ph type="ctrTitle"/>
          </p:nvPr>
        </p:nvSpPr>
        <p:spPr>
          <a:xfrm>
            <a:off x="473397" y="1908313"/>
            <a:ext cx="10211535" cy="1842052"/>
          </a:xfrm>
        </p:spPr>
        <p:txBody>
          <a:bodyPr>
            <a:noAutofit/>
          </a:bodyPr>
          <a:lstStyle/>
          <a:p>
            <a:pPr algn="ctr"/>
            <a:r>
              <a:rPr lang="en-GB" b="1" cap="small" dirty="0">
                <a:solidFill>
                  <a:srgbClr val="0070C0"/>
                </a:solidFill>
              </a:rPr>
              <a:t>Supplemental</a:t>
            </a:r>
            <a:r>
              <a:rPr lang="fr-FR" b="1" cap="small" dirty="0">
                <a:solidFill>
                  <a:srgbClr val="0070C0"/>
                </a:solidFill>
              </a:rPr>
              <a:t> Nutrition Assistance Program (SNAP)</a:t>
            </a:r>
            <a:br>
              <a:rPr lang="fr-FR" b="1" cap="small" dirty="0">
                <a:solidFill>
                  <a:srgbClr val="0070C0"/>
                </a:solidFill>
              </a:rPr>
            </a:br>
            <a:endParaRPr lang="en-US" b="1" i="1" cap="small" dirty="0">
              <a:solidFill>
                <a:schemeClr val="tx1"/>
              </a:solidFill>
            </a:endParaRPr>
          </a:p>
        </p:txBody>
      </p:sp>
      <p:sp>
        <p:nvSpPr>
          <p:cNvPr id="5" name="Subtitle 4">
            <a:extLst>
              <a:ext uri="{FF2B5EF4-FFF2-40B4-BE49-F238E27FC236}">
                <a16:creationId xmlns:a16="http://schemas.microsoft.com/office/drawing/2014/main" id="{FAF36F1C-987B-497A-BF63-B53FB7A1A39F}"/>
              </a:ext>
            </a:extLst>
          </p:cNvPr>
          <p:cNvSpPr>
            <a:spLocks noGrp="1"/>
          </p:cNvSpPr>
          <p:nvPr>
            <p:ph type="subTitle" idx="1"/>
          </p:nvPr>
        </p:nvSpPr>
        <p:spPr>
          <a:xfrm>
            <a:off x="874643" y="4395390"/>
            <a:ext cx="9810289" cy="1096899"/>
          </a:xfrm>
        </p:spPr>
        <p:txBody>
          <a:bodyPr>
            <a:noAutofit/>
          </a:bodyPr>
          <a:lstStyle/>
          <a:p>
            <a:r>
              <a:rPr lang="en-US" sz="3200" b="1" dirty="0">
                <a:solidFill>
                  <a:schemeClr val="tx1"/>
                </a:solidFill>
              </a:rPr>
              <a:t>A Primer in a COVID-19 Landscape</a:t>
            </a:r>
          </a:p>
          <a:p>
            <a:r>
              <a:rPr lang="en-US" b="1" dirty="0">
                <a:solidFill>
                  <a:schemeClr val="tx1"/>
                </a:solidFill>
              </a:rPr>
              <a:t>By Sandra Dos Santos, Esq., Staff Attorney</a:t>
            </a:r>
          </a:p>
          <a:p>
            <a:r>
              <a:rPr lang="en-US" b="1" dirty="0">
                <a:solidFill>
                  <a:schemeClr val="tx1"/>
                </a:solidFill>
              </a:rPr>
              <a:t>Legal Services of the Hudson Valley</a:t>
            </a:r>
          </a:p>
        </p:txBody>
      </p:sp>
      <p:pic>
        <p:nvPicPr>
          <p:cNvPr id="4" name="Picture 3" descr="A close up of a sign&#10;&#10;Description automatically generated">
            <a:extLst>
              <a:ext uri="{FF2B5EF4-FFF2-40B4-BE49-F238E27FC236}">
                <a16:creationId xmlns:a16="http://schemas.microsoft.com/office/drawing/2014/main" id="{003215D7-C9D1-4F10-8B3B-CFE9BEF6432C}"/>
              </a:ext>
            </a:extLst>
          </p:cNvPr>
          <p:cNvPicPr>
            <a:picLocks noChangeAspect="1"/>
          </p:cNvPicPr>
          <p:nvPr/>
        </p:nvPicPr>
        <p:blipFill>
          <a:blip r:embed="rId2"/>
          <a:stretch>
            <a:fillRect/>
          </a:stretch>
        </p:blipFill>
        <p:spPr>
          <a:xfrm>
            <a:off x="874643" y="4969696"/>
            <a:ext cx="1746394" cy="1167618"/>
          </a:xfrm>
          <a:prstGeom prst="rect">
            <a:avLst/>
          </a:prstGeom>
        </p:spPr>
      </p:pic>
      <p:pic>
        <p:nvPicPr>
          <p:cNvPr id="6" name="Picture 5" descr="A picture containing drawing&#10;&#10;Description automatically generated">
            <a:extLst>
              <a:ext uri="{FF2B5EF4-FFF2-40B4-BE49-F238E27FC236}">
                <a16:creationId xmlns:a16="http://schemas.microsoft.com/office/drawing/2014/main" id="{A9C79A25-E9EE-4FEC-BAD7-0F47A31FC627}"/>
              </a:ext>
            </a:extLst>
          </p:cNvPr>
          <p:cNvPicPr>
            <a:picLocks noChangeAspect="1"/>
          </p:cNvPicPr>
          <p:nvPr/>
        </p:nvPicPr>
        <p:blipFill>
          <a:blip r:embed="rId3"/>
          <a:stretch>
            <a:fillRect/>
          </a:stretch>
        </p:blipFill>
        <p:spPr>
          <a:xfrm>
            <a:off x="2788380" y="5553505"/>
            <a:ext cx="1852715" cy="508535"/>
          </a:xfrm>
          <a:prstGeom prst="rect">
            <a:avLst/>
          </a:prstGeom>
        </p:spPr>
      </p:pic>
    </p:spTree>
    <p:extLst>
      <p:ext uri="{BB962C8B-B14F-4D97-AF65-F5344CB8AC3E}">
        <p14:creationId xmlns:p14="http://schemas.microsoft.com/office/powerpoint/2010/main" val="34932768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11846-63A6-4487-91E6-4683EF8BA8FC}"/>
              </a:ext>
            </a:extLst>
          </p:cNvPr>
          <p:cNvSpPr>
            <a:spLocks noGrp="1"/>
          </p:cNvSpPr>
          <p:nvPr>
            <p:ph type="title"/>
          </p:nvPr>
        </p:nvSpPr>
        <p:spPr>
          <a:xfrm>
            <a:off x="677334" y="609600"/>
            <a:ext cx="8596668" cy="1099931"/>
          </a:xfrm>
        </p:spPr>
        <p:txBody>
          <a:bodyPr>
            <a:noAutofit/>
          </a:bodyPr>
          <a:lstStyle/>
          <a:p>
            <a:pPr algn="ctr"/>
            <a:r>
              <a:rPr lang="en-US" sz="4000" b="1" u="sng" dirty="0">
                <a:solidFill>
                  <a:srgbClr val="0070C0"/>
                </a:solidFill>
              </a:rPr>
              <a:t>SNAP Application Rights</a:t>
            </a:r>
            <a:endParaRPr lang="en-US" sz="4000" u="sng" dirty="0">
              <a:solidFill>
                <a:srgbClr val="0070C0"/>
              </a:solidFill>
            </a:endParaRPr>
          </a:p>
        </p:txBody>
      </p:sp>
      <p:sp>
        <p:nvSpPr>
          <p:cNvPr id="3" name="Content Placeholder 2">
            <a:extLst>
              <a:ext uri="{FF2B5EF4-FFF2-40B4-BE49-F238E27FC236}">
                <a16:creationId xmlns:a16="http://schemas.microsoft.com/office/drawing/2014/main" id="{95C1BF36-D1D4-453E-B4F9-CB91C9909D07}"/>
              </a:ext>
            </a:extLst>
          </p:cNvPr>
          <p:cNvSpPr>
            <a:spLocks noGrp="1"/>
          </p:cNvSpPr>
          <p:nvPr>
            <p:ph idx="1"/>
          </p:nvPr>
        </p:nvSpPr>
        <p:spPr>
          <a:xfrm>
            <a:off x="677333" y="1470990"/>
            <a:ext cx="9023257" cy="4777409"/>
          </a:xfrm>
        </p:spPr>
        <p:txBody>
          <a:bodyPr>
            <a:normAutofit fontScale="62500" lnSpcReduction="20000"/>
          </a:bodyPr>
          <a:lstStyle/>
          <a:p>
            <a:endParaRPr lang="en-US" dirty="0"/>
          </a:p>
          <a:p>
            <a:r>
              <a:rPr lang="en-US" sz="3200" dirty="0"/>
              <a:t>Right to file on the first date of contact with the agency. </a:t>
            </a:r>
          </a:p>
          <a:p>
            <a:r>
              <a:rPr lang="en-US" sz="3200" dirty="0"/>
              <a:t>Right to designate the head of household.</a:t>
            </a:r>
          </a:p>
          <a:p>
            <a:r>
              <a:rPr lang="en-US" sz="3200" dirty="0"/>
              <a:t>For SNAP, </a:t>
            </a:r>
            <a:r>
              <a:rPr lang="en-US" sz="3100" dirty="0"/>
              <a:t>an incomplete application is still an application.</a:t>
            </a:r>
          </a:p>
          <a:p>
            <a:pPr lvl="1"/>
            <a:r>
              <a:rPr lang="en-US" sz="3100" dirty="0"/>
              <a:t>All that is required to begin processing is the name of the applicant, address and a signature. 7 C.F.R. § 273.2(b)(v). SNAPSB Sec. 3D.</a:t>
            </a:r>
          </a:p>
          <a:p>
            <a:pPr lvl="1"/>
            <a:r>
              <a:rPr lang="en-US" sz="3100" dirty="0"/>
              <a:t>Other information may still be required to </a:t>
            </a:r>
            <a:r>
              <a:rPr lang="en-US" sz="3100" u="sng" dirty="0"/>
              <a:t>complete</a:t>
            </a:r>
            <a:r>
              <a:rPr lang="en-US" sz="3100" dirty="0"/>
              <a:t> the eligibility process, but the application should </a:t>
            </a:r>
            <a:r>
              <a:rPr lang="en-US" sz="3100" u="sng" dirty="0"/>
              <a:t>not</a:t>
            </a:r>
            <a:r>
              <a:rPr lang="en-US" sz="3100" dirty="0"/>
              <a:t> be turned away or rejected so long as the minimum information is provided. </a:t>
            </a:r>
          </a:p>
          <a:p>
            <a:r>
              <a:rPr lang="en-US" sz="3300" b="1" dirty="0">
                <a:solidFill>
                  <a:srgbClr val="0070C0"/>
                </a:solidFill>
              </a:rPr>
              <a:t>Right to a hearing </a:t>
            </a:r>
            <a:r>
              <a:rPr lang="en-US" sz="3300" dirty="0"/>
              <a:t>if SNAP application is denied.</a:t>
            </a:r>
          </a:p>
          <a:p>
            <a:pPr lvl="1"/>
            <a:r>
              <a:rPr lang="en-US" sz="3100" dirty="0"/>
              <a:t>Also right to an expediated hearing if emergency application is denied;</a:t>
            </a:r>
          </a:p>
          <a:p>
            <a:pPr lvl="1"/>
            <a:r>
              <a:rPr lang="en-US" sz="3100" dirty="0"/>
              <a:t>Right to a hearing on the ‘</a:t>
            </a:r>
            <a:r>
              <a:rPr lang="en-US" sz="3100" b="1" dirty="0">
                <a:solidFill>
                  <a:srgbClr val="0070C0"/>
                </a:solidFill>
              </a:rPr>
              <a:t>adequacy of SNAP budget</a:t>
            </a:r>
            <a:r>
              <a:rPr lang="en-US" sz="3100" dirty="0"/>
              <a:t>’ a/k/a ‘I think my SNAP benefits are wrong” and/or “</a:t>
            </a:r>
            <a:r>
              <a:rPr lang="en-US" sz="3100" dirty="0" err="1"/>
              <a:t>Ishould</a:t>
            </a:r>
            <a:r>
              <a:rPr lang="en-US" sz="3100" dirty="0"/>
              <a:t> be receiving more SNAP benefits?’</a:t>
            </a:r>
          </a:p>
        </p:txBody>
      </p:sp>
    </p:spTree>
    <p:extLst>
      <p:ext uri="{BB962C8B-B14F-4D97-AF65-F5344CB8AC3E}">
        <p14:creationId xmlns:p14="http://schemas.microsoft.com/office/powerpoint/2010/main" val="8865499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224B8-1F2E-41CD-84BD-331D6F0062E8}"/>
              </a:ext>
            </a:extLst>
          </p:cNvPr>
          <p:cNvSpPr>
            <a:spLocks noGrp="1"/>
          </p:cNvSpPr>
          <p:nvPr>
            <p:ph type="title"/>
          </p:nvPr>
        </p:nvSpPr>
        <p:spPr>
          <a:xfrm>
            <a:off x="318051" y="424070"/>
            <a:ext cx="9594575" cy="808382"/>
          </a:xfrm>
        </p:spPr>
        <p:txBody>
          <a:bodyPr>
            <a:noAutofit/>
          </a:bodyPr>
          <a:lstStyle/>
          <a:p>
            <a:pPr algn="ctr"/>
            <a:r>
              <a:rPr lang="en-US" b="1" u="sng" dirty="0">
                <a:solidFill>
                  <a:srgbClr val="0070C0"/>
                </a:solidFill>
              </a:rPr>
              <a:t>Timeframe for Processing the Application</a:t>
            </a:r>
          </a:p>
        </p:txBody>
      </p:sp>
      <p:sp>
        <p:nvSpPr>
          <p:cNvPr id="3" name="Content Placeholder 2">
            <a:extLst>
              <a:ext uri="{FF2B5EF4-FFF2-40B4-BE49-F238E27FC236}">
                <a16:creationId xmlns:a16="http://schemas.microsoft.com/office/drawing/2014/main" id="{03D65B4C-077D-4C36-BBCC-A34D0D8D7C2D}"/>
              </a:ext>
            </a:extLst>
          </p:cNvPr>
          <p:cNvSpPr>
            <a:spLocks noGrp="1"/>
          </p:cNvSpPr>
          <p:nvPr>
            <p:ph idx="1"/>
          </p:nvPr>
        </p:nvSpPr>
        <p:spPr>
          <a:xfrm>
            <a:off x="318051" y="1232452"/>
            <a:ext cx="10257183" cy="5201478"/>
          </a:xfrm>
        </p:spPr>
        <p:txBody>
          <a:bodyPr>
            <a:normAutofit fontScale="92500" lnSpcReduction="20000"/>
          </a:bodyPr>
          <a:lstStyle/>
          <a:p>
            <a:r>
              <a:rPr lang="en-US" sz="2600" dirty="0"/>
              <a:t>Mandatory Interview: should be held as expeditiously as possible, so that eligibility determination can be made within 30 days.</a:t>
            </a:r>
          </a:p>
          <a:p>
            <a:r>
              <a:rPr lang="en-US" sz="2600" dirty="0"/>
              <a:t>Eligibility determination and issuance of benefits, if eligible:</a:t>
            </a:r>
          </a:p>
          <a:p>
            <a:pPr lvl="1"/>
            <a:r>
              <a:rPr lang="en-US" sz="2600" dirty="0"/>
              <a:t>Expedited benefits – within 7 calendar days (federal regulation); </a:t>
            </a:r>
            <a:r>
              <a:rPr lang="en-US" sz="2600" u="sng" dirty="0"/>
              <a:t>5 days is NY standard</a:t>
            </a:r>
          </a:p>
          <a:p>
            <a:pPr lvl="1"/>
            <a:r>
              <a:rPr lang="en-US" sz="2600" dirty="0"/>
              <a:t>Regular or ongoing benefits – within 30 days.</a:t>
            </a:r>
          </a:p>
          <a:p>
            <a:r>
              <a:rPr lang="en-US" sz="2800" dirty="0"/>
              <a:t>Generally, SNAP applicants </a:t>
            </a:r>
            <a:r>
              <a:rPr lang="en-US" sz="2800" b="1" dirty="0">
                <a:solidFill>
                  <a:schemeClr val="accent2"/>
                </a:solidFill>
              </a:rPr>
              <a:t>must</a:t>
            </a:r>
            <a:r>
              <a:rPr lang="en-US" sz="2800" dirty="0"/>
              <a:t> be screened for eligibility to receive </a:t>
            </a:r>
            <a:r>
              <a:rPr lang="en-US" sz="2800" b="1" dirty="0">
                <a:solidFill>
                  <a:schemeClr val="accent2"/>
                </a:solidFill>
              </a:rPr>
              <a:t>expedited issuance of SNAP benefits </a:t>
            </a:r>
            <a:r>
              <a:rPr lang="en-US" sz="2800" dirty="0"/>
              <a:t>when the application is filed. </a:t>
            </a:r>
          </a:p>
          <a:p>
            <a:pPr lvl="1"/>
            <a:endParaRPr lang="en-US" dirty="0"/>
          </a:p>
          <a:p>
            <a:pPr marL="0" indent="0">
              <a:buNone/>
            </a:pPr>
            <a:r>
              <a:rPr lang="en-US" sz="2600" dirty="0">
                <a:highlight>
                  <a:srgbClr val="FFFF00"/>
                </a:highlight>
              </a:rPr>
              <a:t>COVID-19 Landscape :</a:t>
            </a:r>
          </a:p>
          <a:p>
            <a:r>
              <a:rPr lang="nb-NO" sz="2600" dirty="0">
                <a:highlight>
                  <a:srgbClr val="FFFF00"/>
                </a:highlight>
              </a:rPr>
              <a:t>Per </a:t>
            </a:r>
            <a:r>
              <a:rPr lang="nb-NO" sz="2600" u="sng" dirty="0">
                <a:highlight>
                  <a:srgbClr val="FFFF00"/>
                </a:highlight>
              </a:rPr>
              <a:t>GIS 20 TA/DC016</a:t>
            </a:r>
            <a:r>
              <a:rPr lang="nb-NO" sz="2600" dirty="0">
                <a:highlight>
                  <a:srgbClr val="FFFF00"/>
                </a:highlight>
              </a:rPr>
              <a:t>, OTDA reminded LDSS that </a:t>
            </a:r>
            <a:r>
              <a:rPr lang="nb-NO" sz="2600" u="sng" dirty="0">
                <a:highlight>
                  <a:srgbClr val="FFFF00"/>
                </a:highlight>
              </a:rPr>
              <a:t>all</a:t>
            </a:r>
            <a:r>
              <a:rPr lang="nb-NO" sz="2600" dirty="0">
                <a:highlight>
                  <a:srgbClr val="FFFF00"/>
                </a:highlight>
              </a:rPr>
              <a:t> SNAP application and recertification interviews may be done by phone.  An in-person interview is only required if the applicant/receipient requests one.</a:t>
            </a:r>
            <a:endParaRPr lang="en-US" sz="2600" dirty="0">
              <a:highlight>
                <a:srgbClr val="FFFF00"/>
              </a:highlight>
            </a:endParaRPr>
          </a:p>
          <a:p>
            <a:endParaRPr lang="en-US" dirty="0"/>
          </a:p>
        </p:txBody>
      </p:sp>
    </p:spTree>
    <p:extLst>
      <p:ext uri="{BB962C8B-B14F-4D97-AF65-F5344CB8AC3E}">
        <p14:creationId xmlns:p14="http://schemas.microsoft.com/office/powerpoint/2010/main" val="29684070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21A85-AA19-43BB-84F6-1ADF7DB57252}"/>
              </a:ext>
            </a:extLst>
          </p:cNvPr>
          <p:cNvSpPr>
            <a:spLocks noGrp="1"/>
          </p:cNvSpPr>
          <p:nvPr>
            <p:ph type="title"/>
          </p:nvPr>
        </p:nvSpPr>
        <p:spPr>
          <a:xfrm>
            <a:off x="0" y="424071"/>
            <a:ext cx="10589959" cy="742120"/>
          </a:xfrm>
        </p:spPr>
        <p:txBody>
          <a:bodyPr>
            <a:normAutofit fontScale="90000"/>
          </a:bodyPr>
          <a:lstStyle/>
          <a:p>
            <a:pPr algn="ctr"/>
            <a:r>
              <a:rPr lang="en-US" sz="2800" b="1" u="sng" dirty="0">
                <a:solidFill>
                  <a:srgbClr val="0070C0"/>
                </a:solidFill>
                <a:highlight>
                  <a:srgbClr val="FFFF00"/>
                </a:highlight>
              </a:rPr>
              <a:t>During COVID-19 - Interview May Be Waived and/or by Telephone</a:t>
            </a:r>
          </a:p>
        </p:txBody>
      </p:sp>
      <p:sp>
        <p:nvSpPr>
          <p:cNvPr id="3" name="Content Placeholder 2">
            <a:extLst>
              <a:ext uri="{FF2B5EF4-FFF2-40B4-BE49-F238E27FC236}">
                <a16:creationId xmlns:a16="http://schemas.microsoft.com/office/drawing/2014/main" id="{6671A721-5AFF-45FA-8657-302452DBA3BC}"/>
              </a:ext>
            </a:extLst>
          </p:cNvPr>
          <p:cNvSpPr>
            <a:spLocks noGrp="1"/>
          </p:cNvSpPr>
          <p:nvPr>
            <p:ph idx="1"/>
          </p:nvPr>
        </p:nvSpPr>
        <p:spPr>
          <a:xfrm>
            <a:off x="278296" y="1298713"/>
            <a:ext cx="9594573" cy="5135216"/>
          </a:xfrm>
        </p:spPr>
        <p:txBody>
          <a:bodyPr>
            <a:noAutofit/>
          </a:bodyPr>
          <a:lstStyle/>
          <a:p>
            <a:r>
              <a:rPr lang="en-US" b="1" dirty="0">
                <a:highlight>
                  <a:srgbClr val="FFFF00"/>
                </a:highlight>
              </a:rPr>
              <a:t>Mandatory Interview Can Be Waived where the</a:t>
            </a:r>
            <a:r>
              <a:rPr lang="en-US" b="1" dirty="0"/>
              <a:t> </a:t>
            </a:r>
            <a:r>
              <a:rPr lang="en-US" b="1" dirty="0">
                <a:highlight>
                  <a:srgbClr val="FFFF00"/>
                </a:highlight>
              </a:rPr>
              <a:t>applicants or recipients whose identity is verified by the LDSS </a:t>
            </a:r>
            <a:r>
              <a:rPr lang="en-US" b="1" dirty="0">
                <a:solidFill>
                  <a:srgbClr val="0070C0"/>
                </a:solidFill>
                <a:highlight>
                  <a:srgbClr val="FFFF00"/>
                </a:highlight>
              </a:rPr>
              <a:t>and</a:t>
            </a:r>
            <a:r>
              <a:rPr lang="en-US" b="1" dirty="0">
                <a:highlight>
                  <a:srgbClr val="FFFF00"/>
                </a:highlight>
              </a:rPr>
              <a:t> who have provided all other mandatory information and verification </a:t>
            </a:r>
            <a:r>
              <a:rPr lang="en-US" dirty="0"/>
              <a:t>(</a:t>
            </a:r>
            <a:r>
              <a:rPr lang="en-US" u="sng" dirty="0"/>
              <a:t>GIS 20 TA/DS026</a:t>
            </a:r>
            <a:r>
              <a:rPr lang="en-US" dirty="0"/>
              <a:t> at 1; effective April 1-May 31, 2020). </a:t>
            </a:r>
          </a:p>
          <a:p>
            <a:pPr lvl="1"/>
            <a:r>
              <a:rPr lang="en-US" sz="1800" dirty="0"/>
              <a:t>If both conditions are </a:t>
            </a:r>
            <a:r>
              <a:rPr lang="en-US" sz="1800" u="sng" dirty="0"/>
              <a:t>not</a:t>
            </a:r>
            <a:r>
              <a:rPr lang="en-US" sz="1800" dirty="0"/>
              <a:t> met, the interview </a:t>
            </a:r>
            <a:r>
              <a:rPr lang="en-US" sz="1800" u="sng" dirty="0"/>
              <a:t>cannot</a:t>
            </a:r>
            <a:r>
              <a:rPr lang="en-US" sz="1800" dirty="0"/>
              <a:t> be waived. </a:t>
            </a:r>
          </a:p>
          <a:p>
            <a:pPr lvl="1"/>
            <a:r>
              <a:rPr lang="en-US" sz="1800" dirty="0"/>
              <a:t>Factors for mandatory verification are: identity, social security number, residency, gross income, disability, immigration status (see 7 C.F.R. § 273.2(f)). </a:t>
            </a:r>
          </a:p>
          <a:p>
            <a:pPr lvl="1"/>
            <a:r>
              <a:rPr lang="en-US" sz="1800" dirty="0"/>
              <a:t>Federal regulations are descriptive in offering the types of proof that a person may use to verify one of these factors.  The federal regulations also allow for a single document to satisfy multiple factors, i.e., paystubs can verify both gross income and residency.</a:t>
            </a:r>
          </a:p>
          <a:p>
            <a:r>
              <a:rPr lang="en-US" b="1" dirty="0">
                <a:highlight>
                  <a:srgbClr val="FFFF00"/>
                </a:highlight>
              </a:rPr>
              <a:t>The interview waiver also applies to applications for </a:t>
            </a:r>
            <a:r>
              <a:rPr lang="en-US" b="1" dirty="0">
                <a:solidFill>
                  <a:srgbClr val="0070C0"/>
                </a:solidFill>
                <a:highlight>
                  <a:srgbClr val="FFFF00"/>
                </a:highlight>
              </a:rPr>
              <a:t>expedited</a:t>
            </a:r>
            <a:r>
              <a:rPr lang="en-US" b="1" dirty="0">
                <a:highlight>
                  <a:srgbClr val="FFFF00"/>
                </a:highlight>
              </a:rPr>
              <a:t> benefits</a:t>
            </a:r>
            <a:r>
              <a:rPr lang="en-US" dirty="0">
                <a:highlight>
                  <a:srgbClr val="FFFF00"/>
                </a:highlight>
              </a:rPr>
              <a:t>.</a:t>
            </a:r>
            <a:r>
              <a:rPr lang="en-US" dirty="0"/>
              <a:t> </a:t>
            </a:r>
            <a:r>
              <a:rPr lang="en-US" b="1" dirty="0"/>
              <a:t>Only </a:t>
            </a:r>
            <a:r>
              <a:rPr lang="en-US" b="1" dirty="0">
                <a:solidFill>
                  <a:srgbClr val="0070C0"/>
                </a:solidFill>
              </a:rPr>
              <a:t>identity</a:t>
            </a:r>
            <a:r>
              <a:rPr lang="en-US" b="1" dirty="0"/>
              <a:t> is required to be verified for an expedited issuance of SNAP.  </a:t>
            </a:r>
            <a:r>
              <a:rPr lang="en-US" dirty="0"/>
              <a:t>. </a:t>
            </a:r>
          </a:p>
          <a:p>
            <a:r>
              <a:rPr lang="nb-NO" u="sng" dirty="0">
                <a:highlight>
                  <a:srgbClr val="FFFF00"/>
                </a:highlight>
              </a:rPr>
              <a:t>All</a:t>
            </a:r>
            <a:r>
              <a:rPr lang="nb-NO" dirty="0">
                <a:highlight>
                  <a:srgbClr val="FFFF00"/>
                </a:highlight>
              </a:rPr>
              <a:t> SNAP application and recertification interviews may be done by phone.  An in-person interview is only required if the applicant/receipient requests one.</a:t>
            </a:r>
            <a:r>
              <a:rPr lang="en-US" dirty="0">
                <a:highlight>
                  <a:srgbClr val="FFFF00"/>
                </a:highlight>
              </a:rPr>
              <a:t> (</a:t>
            </a:r>
            <a:r>
              <a:rPr lang="nb-NO" u="sng" dirty="0">
                <a:highlight>
                  <a:srgbClr val="FFFF00"/>
                </a:highlight>
              </a:rPr>
              <a:t>GIS 20 TA/DC016)</a:t>
            </a:r>
            <a:endParaRPr lang="en-US" dirty="0"/>
          </a:p>
        </p:txBody>
      </p:sp>
    </p:spTree>
    <p:extLst>
      <p:ext uri="{BB962C8B-B14F-4D97-AF65-F5344CB8AC3E}">
        <p14:creationId xmlns:p14="http://schemas.microsoft.com/office/powerpoint/2010/main" val="13649402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26E74-FE83-495B-8097-71E75AF65DC2}"/>
              </a:ext>
            </a:extLst>
          </p:cNvPr>
          <p:cNvSpPr>
            <a:spLocks noGrp="1"/>
          </p:cNvSpPr>
          <p:nvPr>
            <p:ph type="title"/>
          </p:nvPr>
        </p:nvSpPr>
        <p:spPr>
          <a:xfrm>
            <a:off x="690586" y="450573"/>
            <a:ext cx="8596668" cy="1046921"/>
          </a:xfrm>
        </p:spPr>
        <p:txBody>
          <a:bodyPr>
            <a:normAutofit/>
          </a:bodyPr>
          <a:lstStyle/>
          <a:p>
            <a:pPr algn="ctr"/>
            <a:r>
              <a:rPr lang="en-US" sz="4400" b="1" u="sng" dirty="0">
                <a:solidFill>
                  <a:srgbClr val="0070C0"/>
                </a:solidFill>
              </a:rPr>
              <a:t>Verifying Eligibility</a:t>
            </a:r>
          </a:p>
        </p:txBody>
      </p:sp>
      <p:sp>
        <p:nvSpPr>
          <p:cNvPr id="3" name="Content Placeholder 2">
            <a:extLst>
              <a:ext uri="{FF2B5EF4-FFF2-40B4-BE49-F238E27FC236}">
                <a16:creationId xmlns:a16="http://schemas.microsoft.com/office/drawing/2014/main" id="{52FF6EB3-A0A1-4BE7-9FE6-3A81DAD2CB57}"/>
              </a:ext>
            </a:extLst>
          </p:cNvPr>
          <p:cNvSpPr>
            <a:spLocks noGrp="1"/>
          </p:cNvSpPr>
          <p:nvPr>
            <p:ph idx="1"/>
          </p:nvPr>
        </p:nvSpPr>
        <p:spPr>
          <a:xfrm>
            <a:off x="838200" y="1497495"/>
            <a:ext cx="10515600" cy="4692720"/>
          </a:xfrm>
        </p:spPr>
        <p:txBody>
          <a:bodyPr>
            <a:normAutofit/>
          </a:bodyPr>
          <a:lstStyle/>
          <a:p>
            <a:r>
              <a:rPr lang="en-US" dirty="0"/>
              <a:t>Per 7 CFR 273.2(f), an Applicant will be asked to verify:</a:t>
            </a:r>
          </a:p>
          <a:p>
            <a:pPr lvl="1"/>
            <a:r>
              <a:rPr lang="en-US" dirty="0"/>
              <a:t>Identity</a:t>
            </a:r>
          </a:p>
          <a:p>
            <a:pPr lvl="1"/>
            <a:r>
              <a:rPr lang="en-US" dirty="0"/>
              <a:t>Household Composition</a:t>
            </a:r>
          </a:p>
          <a:p>
            <a:pPr lvl="1"/>
            <a:r>
              <a:rPr lang="en-US" dirty="0"/>
              <a:t>Social Security Number</a:t>
            </a:r>
          </a:p>
          <a:p>
            <a:pPr lvl="1"/>
            <a:r>
              <a:rPr lang="en-US" dirty="0"/>
              <a:t>Income and Resources</a:t>
            </a:r>
          </a:p>
          <a:p>
            <a:pPr lvl="1"/>
            <a:r>
              <a:rPr lang="en-US" dirty="0"/>
              <a:t>Residence</a:t>
            </a:r>
          </a:p>
          <a:p>
            <a:pPr lvl="1"/>
            <a:r>
              <a:rPr lang="en-US" dirty="0"/>
              <a:t>Citizenship or Immigration status</a:t>
            </a:r>
          </a:p>
          <a:p>
            <a:r>
              <a:rPr lang="en-US" dirty="0"/>
              <a:t>Households must be given at least 10 days to submit the required documents.</a:t>
            </a:r>
          </a:p>
          <a:p>
            <a:r>
              <a:rPr lang="en-US" dirty="0"/>
              <a:t>The district is obligated to assist an applicant in obtaining verification.</a:t>
            </a:r>
          </a:p>
        </p:txBody>
      </p:sp>
    </p:spTree>
    <p:extLst>
      <p:ext uri="{BB962C8B-B14F-4D97-AF65-F5344CB8AC3E}">
        <p14:creationId xmlns:p14="http://schemas.microsoft.com/office/powerpoint/2010/main" val="42873698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50D49-BD95-4B8D-AEA8-8C492CE4BCF8}"/>
              </a:ext>
            </a:extLst>
          </p:cNvPr>
          <p:cNvSpPr>
            <a:spLocks noGrp="1"/>
          </p:cNvSpPr>
          <p:nvPr>
            <p:ph type="title"/>
          </p:nvPr>
        </p:nvSpPr>
        <p:spPr>
          <a:xfrm>
            <a:off x="677333" y="609600"/>
            <a:ext cx="9036509" cy="927652"/>
          </a:xfrm>
        </p:spPr>
        <p:txBody>
          <a:bodyPr>
            <a:normAutofit/>
          </a:bodyPr>
          <a:lstStyle/>
          <a:p>
            <a:pPr algn="ctr"/>
            <a:r>
              <a:rPr lang="en-US" sz="2400" b="1" dirty="0">
                <a:solidFill>
                  <a:srgbClr val="0070C0"/>
                </a:solidFill>
                <a:highlight>
                  <a:srgbClr val="FFFF00"/>
                </a:highlight>
              </a:rPr>
              <a:t>How should local district verify that new SNAP applicants (laid off or furloughed) do not have any income?</a:t>
            </a:r>
          </a:p>
        </p:txBody>
      </p:sp>
      <p:sp>
        <p:nvSpPr>
          <p:cNvPr id="3" name="Content Placeholder 2">
            <a:extLst>
              <a:ext uri="{FF2B5EF4-FFF2-40B4-BE49-F238E27FC236}">
                <a16:creationId xmlns:a16="http://schemas.microsoft.com/office/drawing/2014/main" id="{C06B36D7-4C90-4A42-8A64-A5D363127370}"/>
              </a:ext>
            </a:extLst>
          </p:cNvPr>
          <p:cNvSpPr>
            <a:spLocks noGrp="1"/>
          </p:cNvSpPr>
          <p:nvPr>
            <p:ph idx="1"/>
          </p:nvPr>
        </p:nvSpPr>
        <p:spPr>
          <a:xfrm>
            <a:off x="677334" y="1656521"/>
            <a:ext cx="8596668" cy="4384841"/>
          </a:xfrm>
        </p:spPr>
        <p:txBody>
          <a:bodyPr>
            <a:normAutofit lnSpcReduction="10000"/>
          </a:bodyPr>
          <a:lstStyle/>
          <a:p>
            <a:r>
              <a:rPr lang="nb-NO" dirty="0">
                <a:highlight>
                  <a:srgbClr val="FFFF00"/>
                </a:highlight>
              </a:rPr>
              <a:t>Per </a:t>
            </a:r>
            <a:r>
              <a:rPr lang="nb-NO" u="sng" dirty="0">
                <a:highlight>
                  <a:srgbClr val="FFFF00"/>
                </a:highlight>
              </a:rPr>
              <a:t>GIS 20 TA/DC023</a:t>
            </a:r>
            <a:r>
              <a:rPr lang="en-US" dirty="0">
                <a:highlight>
                  <a:srgbClr val="FFFF00"/>
                </a:highlight>
              </a:rPr>
              <a:t>, a LDSS </a:t>
            </a:r>
            <a:r>
              <a:rPr lang="en-US" u="sng" dirty="0">
                <a:highlight>
                  <a:srgbClr val="FFFF00"/>
                </a:highlight>
              </a:rPr>
              <a:t>may request but not require</a:t>
            </a:r>
            <a:r>
              <a:rPr lang="en-US" dirty="0">
                <a:highlight>
                  <a:srgbClr val="FFFF00"/>
                </a:highlight>
              </a:rPr>
              <a:t> that the applicant/recipient provide verification from the employer, but if it can’t be provided, the </a:t>
            </a:r>
            <a:r>
              <a:rPr lang="en-US" b="1" dirty="0">
                <a:solidFill>
                  <a:srgbClr val="0070C0"/>
                </a:solidFill>
                <a:highlight>
                  <a:srgbClr val="FFFF00"/>
                </a:highlight>
              </a:rPr>
              <a:t>district must accept the applicant’s or recipient’s attestation and may not delay processing</a:t>
            </a:r>
            <a:r>
              <a:rPr lang="en-US" dirty="0">
                <a:highlight>
                  <a:srgbClr val="FFFF00"/>
                </a:highlight>
              </a:rPr>
              <a:t>.  </a:t>
            </a:r>
          </a:p>
          <a:p>
            <a:r>
              <a:rPr lang="en-US" dirty="0">
                <a:highlight>
                  <a:srgbClr val="FFFF00"/>
                </a:highlight>
              </a:rPr>
              <a:t>LDSS should determine if a furloughed or laid off person appears to be eligible for unemployment insurance benefits (UIB) and, if so, LDSS can check to see if UIB is being received.  If no UIB yet, the district can flag the case for follow-up.</a:t>
            </a:r>
          </a:p>
          <a:p>
            <a:r>
              <a:rPr lang="en-US" dirty="0">
                <a:highlight>
                  <a:srgbClr val="FFFF00"/>
                </a:highlight>
              </a:rPr>
              <a:t>Allowable verification could include pending application for Unemployment Insurance Benefits or self-attestation. </a:t>
            </a:r>
          </a:p>
          <a:p>
            <a:r>
              <a:rPr lang="en-US" dirty="0">
                <a:highlight>
                  <a:srgbClr val="FFFF00"/>
                </a:highlight>
              </a:rPr>
              <a:t>LDSS also have a few verification tools available including access to Unemployment Insurance Benefit information.  </a:t>
            </a:r>
          </a:p>
          <a:p>
            <a:r>
              <a:rPr lang="en-US" dirty="0">
                <a:highlight>
                  <a:srgbClr val="FFFF00"/>
                </a:highlight>
              </a:rPr>
              <a:t>If someone is self-employed and not eligible for UIB and they completely lose their income, then, absent discrepant information, their self-attestation of loss of income is sufficient. </a:t>
            </a:r>
          </a:p>
          <a:p>
            <a:endParaRPr lang="en-US" dirty="0">
              <a:highlight>
                <a:srgbClr val="FFFF00"/>
              </a:highlight>
            </a:endParaRPr>
          </a:p>
        </p:txBody>
      </p:sp>
    </p:spTree>
    <p:extLst>
      <p:ext uri="{BB962C8B-B14F-4D97-AF65-F5344CB8AC3E}">
        <p14:creationId xmlns:p14="http://schemas.microsoft.com/office/powerpoint/2010/main" val="36483037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840C4-BB6B-42A8-8B35-E056DF1AB9C3}"/>
              </a:ext>
            </a:extLst>
          </p:cNvPr>
          <p:cNvSpPr>
            <a:spLocks noGrp="1"/>
          </p:cNvSpPr>
          <p:nvPr>
            <p:ph type="title"/>
          </p:nvPr>
        </p:nvSpPr>
        <p:spPr>
          <a:xfrm>
            <a:off x="463826" y="410818"/>
            <a:ext cx="10005391" cy="1020417"/>
          </a:xfrm>
        </p:spPr>
        <p:txBody>
          <a:bodyPr>
            <a:normAutofit/>
          </a:bodyPr>
          <a:lstStyle/>
          <a:p>
            <a:pPr algn="ctr"/>
            <a:r>
              <a:rPr lang="en-US" sz="4000" b="1" u="sng" dirty="0">
                <a:solidFill>
                  <a:srgbClr val="0070C0"/>
                </a:solidFill>
              </a:rPr>
              <a:t>EXPEDITED PROCESSING</a:t>
            </a:r>
          </a:p>
        </p:txBody>
      </p:sp>
      <p:sp>
        <p:nvSpPr>
          <p:cNvPr id="3" name="Content Placeholder 2">
            <a:extLst>
              <a:ext uri="{FF2B5EF4-FFF2-40B4-BE49-F238E27FC236}">
                <a16:creationId xmlns:a16="http://schemas.microsoft.com/office/drawing/2014/main" id="{AE33CEA6-E2CA-43C5-93A8-21E3D02F78C9}"/>
              </a:ext>
            </a:extLst>
          </p:cNvPr>
          <p:cNvSpPr>
            <a:spLocks noGrp="1"/>
          </p:cNvSpPr>
          <p:nvPr>
            <p:ph idx="1"/>
          </p:nvPr>
        </p:nvSpPr>
        <p:spPr>
          <a:xfrm>
            <a:off x="463826" y="1431236"/>
            <a:ext cx="10363200" cy="4890052"/>
          </a:xfrm>
        </p:spPr>
        <p:txBody>
          <a:bodyPr numCol="1">
            <a:noAutofit/>
          </a:bodyPr>
          <a:lstStyle/>
          <a:p>
            <a:r>
              <a:rPr lang="en-US" sz="1600" dirty="0"/>
              <a:t>Expedited SNAP benefits (sometimes called “emergency SNAP”) are </a:t>
            </a:r>
            <a:r>
              <a:rPr lang="en-US" sz="1600" b="1" u="sng" dirty="0">
                <a:solidFill>
                  <a:srgbClr val="0070C0"/>
                </a:solidFill>
              </a:rPr>
              <a:t>not</a:t>
            </a:r>
            <a:r>
              <a:rPr lang="en-US" sz="1600" dirty="0"/>
              <a:t> a special or separate SNAP benefit, but an </a:t>
            </a:r>
            <a:r>
              <a:rPr lang="en-US" sz="1600" b="1" dirty="0">
                <a:solidFill>
                  <a:srgbClr val="0070C0"/>
                </a:solidFill>
              </a:rPr>
              <a:t>accelerated issuance mechanism </a:t>
            </a:r>
            <a:r>
              <a:rPr lang="en-US" sz="1600" dirty="0"/>
              <a:t>which allows the initial SNAP benefit to be issued quickly (before all documentation is submitted) to a household with a critical food shortage. </a:t>
            </a:r>
          </a:p>
          <a:p>
            <a:r>
              <a:rPr lang="en-US" sz="1600" dirty="0"/>
              <a:t>The only information that </a:t>
            </a:r>
            <a:r>
              <a:rPr lang="en-US" sz="1600" b="1" u="sng" dirty="0"/>
              <a:t>must</a:t>
            </a:r>
            <a:r>
              <a:rPr lang="en-US" sz="1600" dirty="0"/>
              <a:t> be verified prior to the initial expedited issuance is the </a:t>
            </a:r>
            <a:r>
              <a:rPr lang="en-US" sz="1600" b="1" dirty="0"/>
              <a:t>applicant’s identity</a:t>
            </a:r>
            <a:r>
              <a:rPr lang="en-US" sz="1600" dirty="0"/>
              <a:t>.  (An applicant’s identity can be verified via the SSN validation process in accordance with Section III.E.1 of 12-INF-06).</a:t>
            </a:r>
          </a:p>
          <a:p>
            <a:r>
              <a:rPr lang="en-US" sz="1600" dirty="0"/>
              <a:t>A household meets the criteria for expedited SNAP processing if, during the month of application, </a:t>
            </a:r>
            <a:r>
              <a:rPr lang="en-US" sz="1600" b="1" u="sng" dirty="0"/>
              <a:t>one</a:t>
            </a:r>
            <a:r>
              <a:rPr lang="en-US" sz="1600" dirty="0"/>
              <a:t> of the following criteria is met.</a:t>
            </a:r>
          </a:p>
          <a:p>
            <a:pPr lvl="1"/>
            <a:r>
              <a:rPr lang="en-US" dirty="0"/>
              <a:t>They have $100 or less in cash or liquid resources and expect to receive less than $150 in income; OR</a:t>
            </a:r>
          </a:p>
          <a:p>
            <a:pPr lvl="1"/>
            <a:r>
              <a:rPr lang="en-US" dirty="0"/>
              <a:t>Their gross income and liquid resources are less than the cost of shelter and utility expenses; OR</a:t>
            </a:r>
          </a:p>
          <a:p>
            <a:pPr lvl="1"/>
            <a:r>
              <a:rPr lang="en-US" dirty="0"/>
              <a:t>Applicant is a migrant farm worker with $100 or less in resources and income source terminated or expects no more than $25 from a new source.</a:t>
            </a:r>
          </a:p>
          <a:p>
            <a:r>
              <a:rPr lang="en-US" sz="1600" dirty="0"/>
              <a:t>Expedited processing does not necessarily result in a full, on-going certification for SNAP. The applicant must subsequently complete the full verification process, and be determined eligible for on-going benefits.</a:t>
            </a:r>
          </a:p>
        </p:txBody>
      </p:sp>
    </p:spTree>
    <p:extLst>
      <p:ext uri="{BB962C8B-B14F-4D97-AF65-F5344CB8AC3E}">
        <p14:creationId xmlns:p14="http://schemas.microsoft.com/office/powerpoint/2010/main" val="27346102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C17FC1-7B5A-4123-B91C-ACFC0C8C5415}"/>
              </a:ext>
            </a:extLst>
          </p:cNvPr>
          <p:cNvSpPr>
            <a:spLocks noGrp="1"/>
          </p:cNvSpPr>
          <p:nvPr>
            <p:ph type="title"/>
          </p:nvPr>
        </p:nvSpPr>
        <p:spPr>
          <a:xfrm>
            <a:off x="225287" y="609600"/>
            <a:ext cx="9303026" cy="887896"/>
          </a:xfrm>
        </p:spPr>
        <p:txBody>
          <a:bodyPr>
            <a:normAutofit/>
          </a:bodyPr>
          <a:lstStyle/>
          <a:p>
            <a:pPr algn="ctr"/>
            <a:r>
              <a:rPr lang="en-US" sz="3200" b="1" u="sng" dirty="0">
                <a:solidFill>
                  <a:srgbClr val="0070C0"/>
                </a:solidFill>
                <a:highlight>
                  <a:srgbClr val="FFFF00"/>
                </a:highlight>
              </a:rPr>
              <a:t>COVID-19 EXPEDITED PROCESSING ISSUES:</a:t>
            </a:r>
          </a:p>
        </p:txBody>
      </p:sp>
      <p:sp>
        <p:nvSpPr>
          <p:cNvPr id="3" name="Content Placeholder 2">
            <a:extLst>
              <a:ext uri="{FF2B5EF4-FFF2-40B4-BE49-F238E27FC236}">
                <a16:creationId xmlns:a16="http://schemas.microsoft.com/office/drawing/2014/main" id="{C698B109-7CDF-4F01-82F3-5FD729C586F0}"/>
              </a:ext>
            </a:extLst>
          </p:cNvPr>
          <p:cNvSpPr>
            <a:spLocks noGrp="1"/>
          </p:cNvSpPr>
          <p:nvPr>
            <p:ph idx="1"/>
          </p:nvPr>
        </p:nvSpPr>
        <p:spPr>
          <a:xfrm>
            <a:off x="503583" y="1497497"/>
            <a:ext cx="9939130" cy="4543866"/>
          </a:xfrm>
        </p:spPr>
        <p:txBody>
          <a:bodyPr>
            <a:normAutofit/>
          </a:bodyPr>
          <a:lstStyle/>
          <a:p>
            <a:r>
              <a:rPr lang="en-US" dirty="0">
                <a:highlight>
                  <a:srgbClr val="FFFF00"/>
                </a:highlight>
              </a:rPr>
              <a:t>As stated previously, the mandatory interview may be waived given the COVID-19 pandemic.</a:t>
            </a:r>
          </a:p>
          <a:p>
            <a:r>
              <a:rPr lang="en-US" dirty="0">
                <a:highlight>
                  <a:srgbClr val="FFFF00"/>
                </a:highlight>
              </a:rPr>
              <a:t>Per </a:t>
            </a:r>
            <a:r>
              <a:rPr lang="en-US" u="sng" dirty="0">
                <a:highlight>
                  <a:srgbClr val="FFFF00"/>
                </a:highlight>
              </a:rPr>
              <a:t>GIS 20 TA/DC-026</a:t>
            </a:r>
            <a:r>
              <a:rPr lang="en-US" dirty="0">
                <a:highlight>
                  <a:srgbClr val="FFFF00"/>
                </a:highlight>
              </a:rPr>
              <a:t>, until May 31, 2020, the interview </a:t>
            </a:r>
            <a:r>
              <a:rPr lang="en-US" b="1" dirty="0">
                <a:solidFill>
                  <a:srgbClr val="0070C0"/>
                </a:solidFill>
                <a:highlight>
                  <a:srgbClr val="FFFF00"/>
                </a:highlight>
              </a:rPr>
              <a:t>may be waived </a:t>
            </a:r>
            <a:r>
              <a:rPr lang="en-US" dirty="0">
                <a:highlight>
                  <a:srgbClr val="FFFF00"/>
                </a:highlight>
              </a:rPr>
              <a:t>for any SNAP applications that are screened and found eligible for expedited processing, if:</a:t>
            </a:r>
          </a:p>
          <a:p>
            <a:pPr lvl="1"/>
            <a:r>
              <a:rPr lang="en-US" sz="1800" dirty="0">
                <a:highlight>
                  <a:srgbClr val="FFFF00"/>
                </a:highlight>
              </a:rPr>
              <a:t>The identity of the applicant has been verified, and</a:t>
            </a:r>
          </a:p>
          <a:p>
            <a:pPr lvl="1"/>
            <a:r>
              <a:rPr lang="en-US" sz="1800" dirty="0">
                <a:highlight>
                  <a:srgbClr val="FFFF00"/>
                </a:highlight>
              </a:rPr>
              <a:t>Sufficient information for making a determination of eligibility and for calculating a benefit has been provided.</a:t>
            </a:r>
          </a:p>
          <a:p>
            <a:r>
              <a:rPr lang="en-US" dirty="0">
                <a:highlight>
                  <a:srgbClr val="FFFF00"/>
                </a:highlight>
              </a:rPr>
              <a:t>Again, the only information required to be verified is the applicant’s identity!</a:t>
            </a:r>
          </a:p>
          <a:p>
            <a:r>
              <a:rPr lang="en-US" dirty="0">
                <a:highlight>
                  <a:srgbClr val="FFFF00"/>
                </a:highlight>
              </a:rPr>
              <a:t>All other verification can be </a:t>
            </a:r>
            <a:r>
              <a:rPr lang="en-US" b="1" dirty="0">
                <a:solidFill>
                  <a:srgbClr val="0070C0"/>
                </a:solidFill>
                <a:highlight>
                  <a:srgbClr val="FFFF00"/>
                </a:highlight>
              </a:rPr>
              <a:t>pended</a:t>
            </a:r>
            <a:r>
              <a:rPr lang="en-US" dirty="0">
                <a:highlight>
                  <a:srgbClr val="FFFF00"/>
                </a:highlight>
              </a:rPr>
              <a:t> and provided prior to issuance of ongoing SNAP benefits. </a:t>
            </a:r>
          </a:p>
          <a:p>
            <a:r>
              <a:rPr lang="en-US" dirty="0">
                <a:highlight>
                  <a:srgbClr val="FFFF00"/>
                </a:highlight>
              </a:rPr>
              <a:t>Also, if an applicant is issued expedited SNAP benefits and then </a:t>
            </a:r>
            <a:r>
              <a:rPr lang="en-US" u="sng" dirty="0">
                <a:highlight>
                  <a:srgbClr val="FFFF00"/>
                </a:highlight>
              </a:rPr>
              <a:t>subsequently</a:t>
            </a:r>
            <a:r>
              <a:rPr lang="en-US" dirty="0">
                <a:highlight>
                  <a:srgbClr val="FFFF00"/>
                </a:highlight>
              </a:rPr>
              <a:t> verifies all mandatory information, </a:t>
            </a:r>
            <a:r>
              <a:rPr lang="en-US" dirty="0">
                <a:solidFill>
                  <a:srgbClr val="0070C0"/>
                </a:solidFill>
                <a:highlight>
                  <a:srgbClr val="FFFF00"/>
                </a:highlight>
              </a:rPr>
              <a:t>no interview will be required</a:t>
            </a:r>
            <a:r>
              <a:rPr lang="en-US" dirty="0">
                <a:highlight>
                  <a:srgbClr val="FFFF00"/>
                </a:highlight>
              </a:rPr>
              <a:t>. </a:t>
            </a:r>
          </a:p>
          <a:p>
            <a:endParaRPr lang="en-US" dirty="0"/>
          </a:p>
        </p:txBody>
      </p:sp>
    </p:spTree>
    <p:extLst>
      <p:ext uri="{BB962C8B-B14F-4D97-AF65-F5344CB8AC3E}">
        <p14:creationId xmlns:p14="http://schemas.microsoft.com/office/powerpoint/2010/main" val="34675336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DD00D-9795-4270-A3E7-1FDB0630E4D8}"/>
              </a:ext>
            </a:extLst>
          </p:cNvPr>
          <p:cNvSpPr>
            <a:spLocks noGrp="1"/>
          </p:cNvSpPr>
          <p:nvPr>
            <p:ph type="title"/>
          </p:nvPr>
        </p:nvSpPr>
        <p:spPr>
          <a:xfrm>
            <a:off x="677334" y="609600"/>
            <a:ext cx="8596668" cy="887896"/>
          </a:xfrm>
        </p:spPr>
        <p:txBody>
          <a:bodyPr/>
          <a:lstStyle/>
          <a:p>
            <a:pPr algn="ctr"/>
            <a:r>
              <a:rPr lang="en-US" b="1" u="sng" dirty="0">
                <a:solidFill>
                  <a:srgbClr val="0070C0"/>
                </a:solidFill>
              </a:rPr>
              <a:t>SNAP Eligibility Criteria</a:t>
            </a:r>
          </a:p>
        </p:txBody>
      </p:sp>
      <p:sp>
        <p:nvSpPr>
          <p:cNvPr id="3" name="Content Placeholder 2">
            <a:extLst>
              <a:ext uri="{FF2B5EF4-FFF2-40B4-BE49-F238E27FC236}">
                <a16:creationId xmlns:a16="http://schemas.microsoft.com/office/drawing/2014/main" id="{7E6D4132-EC20-43E6-BB17-FCF6AA04E702}"/>
              </a:ext>
            </a:extLst>
          </p:cNvPr>
          <p:cNvSpPr>
            <a:spLocks noGrp="1"/>
          </p:cNvSpPr>
          <p:nvPr>
            <p:ph idx="1"/>
          </p:nvPr>
        </p:nvSpPr>
        <p:spPr>
          <a:xfrm>
            <a:off x="993912" y="1497496"/>
            <a:ext cx="8280089" cy="4358336"/>
          </a:xfrm>
        </p:spPr>
        <p:txBody>
          <a:bodyPr/>
          <a:lstStyle/>
          <a:p>
            <a:r>
              <a:rPr lang="en-US" sz="2400" dirty="0"/>
              <a:t>Income eligibility</a:t>
            </a:r>
          </a:p>
          <a:p>
            <a:pPr lvl="1"/>
            <a:r>
              <a:rPr lang="en-US" sz="2400" dirty="0"/>
              <a:t>Resource eligibility</a:t>
            </a:r>
          </a:p>
          <a:p>
            <a:r>
              <a:rPr lang="en-US" sz="2400" dirty="0"/>
              <a:t>Household Composition</a:t>
            </a:r>
          </a:p>
          <a:p>
            <a:r>
              <a:rPr lang="en-US" sz="2400" dirty="0"/>
              <a:t>Eligible/Ineligible Household Members:</a:t>
            </a:r>
          </a:p>
          <a:p>
            <a:pPr lvl="1"/>
            <a:r>
              <a:rPr lang="en-US" sz="2400" dirty="0"/>
              <a:t>Student Status</a:t>
            </a:r>
          </a:p>
          <a:p>
            <a:pPr lvl="1"/>
            <a:r>
              <a:rPr lang="en-US" sz="2400" dirty="0"/>
              <a:t>Immigration Status</a:t>
            </a:r>
          </a:p>
          <a:p>
            <a:r>
              <a:rPr lang="en-US" sz="2400" dirty="0"/>
              <a:t>Work Requirements</a:t>
            </a:r>
          </a:p>
          <a:p>
            <a:r>
              <a:rPr lang="en-US" sz="2400" dirty="0"/>
              <a:t>Recertification (for ongoing SNAP benefits)</a:t>
            </a:r>
          </a:p>
          <a:p>
            <a:endParaRPr lang="en-US" dirty="0"/>
          </a:p>
          <a:p>
            <a:endParaRPr lang="en-US" dirty="0"/>
          </a:p>
          <a:p>
            <a:endParaRPr lang="en-US" dirty="0"/>
          </a:p>
        </p:txBody>
      </p:sp>
    </p:spTree>
    <p:extLst>
      <p:ext uri="{BB962C8B-B14F-4D97-AF65-F5344CB8AC3E}">
        <p14:creationId xmlns:p14="http://schemas.microsoft.com/office/powerpoint/2010/main" val="37355218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98151-D902-45F5-BFEF-EDF4810008C3}"/>
              </a:ext>
            </a:extLst>
          </p:cNvPr>
          <p:cNvSpPr>
            <a:spLocks noGrp="1"/>
          </p:cNvSpPr>
          <p:nvPr>
            <p:ph type="title"/>
          </p:nvPr>
        </p:nvSpPr>
        <p:spPr>
          <a:xfrm>
            <a:off x="1" y="609600"/>
            <a:ext cx="10270434" cy="940904"/>
          </a:xfrm>
        </p:spPr>
        <p:txBody>
          <a:bodyPr>
            <a:noAutofit/>
          </a:bodyPr>
          <a:lstStyle/>
          <a:p>
            <a:pPr algn="ctr"/>
            <a:r>
              <a:rPr lang="en-US" b="1" u="sng" dirty="0">
                <a:solidFill>
                  <a:srgbClr val="0070C0"/>
                </a:solidFill>
              </a:rPr>
              <a:t>Expanded Income Eligibility in New York</a:t>
            </a:r>
          </a:p>
        </p:txBody>
      </p:sp>
      <p:sp>
        <p:nvSpPr>
          <p:cNvPr id="3" name="Content Placeholder 2">
            <a:extLst>
              <a:ext uri="{FF2B5EF4-FFF2-40B4-BE49-F238E27FC236}">
                <a16:creationId xmlns:a16="http://schemas.microsoft.com/office/drawing/2014/main" id="{5F44FA64-AF87-4A63-A2C6-38F8D0600489}"/>
              </a:ext>
            </a:extLst>
          </p:cNvPr>
          <p:cNvSpPr>
            <a:spLocks noGrp="1"/>
          </p:cNvSpPr>
          <p:nvPr>
            <p:ph idx="1"/>
          </p:nvPr>
        </p:nvSpPr>
        <p:spPr>
          <a:xfrm>
            <a:off x="677334" y="1550505"/>
            <a:ext cx="8596668" cy="4490858"/>
          </a:xfrm>
        </p:spPr>
        <p:txBody>
          <a:bodyPr/>
          <a:lstStyle/>
          <a:p>
            <a:r>
              <a:rPr lang="en-US" sz="2000" dirty="0"/>
              <a:t>General income eligibility for SNAP: 130% FPL</a:t>
            </a:r>
          </a:p>
          <a:p>
            <a:r>
              <a:rPr lang="en-US" sz="2000" dirty="0"/>
              <a:t>For households with aged/disabled members, or with dependent care costs: 200% FPL</a:t>
            </a:r>
          </a:p>
          <a:p>
            <a:r>
              <a:rPr lang="en-US" sz="2000" dirty="0"/>
              <a:t>Households in NY with earned income: 150% FPL</a:t>
            </a:r>
          </a:p>
          <a:p>
            <a:pPr lvl="1"/>
            <a:r>
              <a:rPr lang="en-US" sz="2000" dirty="0"/>
              <a:t>But the household cannot contain sanctioned or disqualified individuals;</a:t>
            </a:r>
          </a:p>
          <a:p>
            <a:pPr marL="457200" lvl="1" indent="0">
              <a:buNone/>
            </a:pPr>
            <a:endParaRPr lang="en-US" dirty="0"/>
          </a:p>
        </p:txBody>
      </p:sp>
    </p:spTree>
    <p:extLst>
      <p:ext uri="{BB962C8B-B14F-4D97-AF65-F5344CB8AC3E}">
        <p14:creationId xmlns:p14="http://schemas.microsoft.com/office/powerpoint/2010/main" val="9685622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0DD5CF-B049-4412-A483-1DD1F0487744}"/>
              </a:ext>
            </a:extLst>
          </p:cNvPr>
          <p:cNvSpPr>
            <a:spLocks noGrp="1"/>
          </p:cNvSpPr>
          <p:nvPr>
            <p:ph type="title"/>
          </p:nvPr>
        </p:nvSpPr>
        <p:spPr>
          <a:xfrm>
            <a:off x="677334" y="490330"/>
            <a:ext cx="8596668" cy="927653"/>
          </a:xfrm>
        </p:spPr>
        <p:txBody>
          <a:bodyPr>
            <a:noAutofit/>
          </a:bodyPr>
          <a:lstStyle/>
          <a:p>
            <a:pPr algn="ctr"/>
            <a:r>
              <a:rPr lang="en-US" b="1" u="sng" dirty="0">
                <a:solidFill>
                  <a:srgbClr val="0070C0"/>
                </a:solidFill>
              </a:rPr>
              <a:t>What Income Counts?</a:t>
            </a:r>
          </a:p>
        </p:txBody>
      </p:sp>
      <p:sp>
        <p:nvSpPr>
          <p:cNvPr id="3" name="Content Placeholder 2">
            <a:extLst>
              <a:ext uri="{FF2B5EF4-FFF2-40B4-BE49-F238E27FC236}">
                <a16:creationId xmlns:a16="http://schemas.microsoft.com/office/drawing/2014/main" id="{67674469-F63E-44B9-B6F4-ED0A38A4D487}"/>
              </a:ext>
            </a:extLst>
          </p:cNvPr>
          <p:cNvSpPr>
            <a:spLocks noGrp="1"/>
          </p:cNvSpPr>
          <p:nvPr>
            <p:ph idx="1"/>
          </p:nvPr>
        </p:nvSpPr>
        <p:spPr>
          <a:xfrm>
            <a:off x="728870" y="1192697"/>
            <a:ext cx="8136834" cy="5055704"/>
          </a:xfrm>
        </p:spPr>
        <p:txBody>
          <a:bodyPr numCol="1">
            <a:noAutofit/>
          </a:bodyPr>
          <a:lstStyle/>
          <a:p>
            <a:r>
              <a:rPr lang="en-US" sz="2000" u="sng" dirty="0">
                <a:solidFill>
                  <a:srgbClr val="0070C0"/>
                </a:solidFill>
              </a:rPr>
              <a:t>Earned Income</a:t>
            </a:r>
            <a:r>
              <a:rPr lang="en-US" sz="2000" dirty="0"/>
              <a:t>:</a:t>
            </a:r>
          </a:p>
          <a:p>
            <a:pPr lvl="1"/>
            <a:r>
              <a:rPr lang="en-US" sz="2000" dirty="0"/>
              <a:t>Gross Wages</a:t>
            </a:r>
          </a:p>
          <a:p>
            <a:pPr lvl="1"/>
            <a:r>
              <a:rPr lang="en-US" sz="2000" dirty="0"/>
              <a:t>Self-employment</a:t>
            </a:r>
          </a:p>
          <a:p>
            <a:pPr lvl="1"/>
            <a:endParaRPr lang="en-US" sz="2000" dirty="0"/>
          </a:p>
          <a:p>
            <a:r>
              <a:rPr lang="en-US" sz="2000" u="sng" dirty="0">
                <a:solidFill>
                  <a:srgbClr val="0070C0"/>
                </a:solidFill>
              </a:rPr>
              <a:t>Unearned Income:</a:t>
            </a:r>
          </a:p>
          <a:p>
            <a:pPr lvl="1"/>
            <a:r>
              <a:rPr lang="en-US" sz="2000" dirty="0"/>
              <a:t>Public Assistance</a:t>
            </a:r>
          </a:p>
          <a:p>
            <a:pPr lvl="1"/>
            <a:r>
              <a:rPr lang="en-US" sz="2000" dirty="0"/>
              <a:t>SSI, SSD, Retirement, Survivor’s Benefits</a:t>
            </a:r>
          </a:p>
          <a:p>
            <a:pPr lvl="1"/>
            <a:r>
              <a:rPr lang="en-US" sz="2000" dirty="0"/>
              <a:t>Income from Boarder or Lodger</a:t>
            </a:r>
          </a:p>
          <a:p>
            <a:pPr lvl="1"/>
            <a:r>
              <a:rPr lang="en-US" sz="2000" dirty="0"/>
              <a:t>Unemployment </a:t>
            </a:r>
            <a:r>
              <a:rPr lang="en-US" sz="2000" dirty="0">
                <a:solidFill>
                  <a:srgbClr val="0070C0"/>
                </a:solidFill>
                <a:highlight>
                  <a:srgbClr val="FFFF00"/>
                </a:highlight>
              </a:rPr>
              <a:t>including the $600 per week per PUC</a:t>
            </a:r>
          </a:p>
          <a:p>
            <a:pPr lvl="1"/>
            <a:r>
              <a:rPr lang="en-US" sz="2000" dirty="0"/>
              <a:t>Worker’s Compensation</a:t>
            </a:r>
          </a:p>
          <a:p>
            <a:pPr lvl="1"/>
            <a:r>
              <a:rPr lang="en-US" sz="2000" dirty="0"/>
              <a:t>Veteran’s Benefits</a:t>
            </a:r>
          </a:p>
          <a:p>
            <a:pPr lvl="1"/>
            <a:r>
              <a:rPr lang="en-US" sz="2000" dirty="0"/>
              <a:t>Spousal and Child Support</a:t>
            </a:r>
          </a:p>
        </p:txBody>
      </p:sp>
    </p:spTree>
    <p:extLst>
      <p:ext uri="{BB962C8B-B14F-4D97-AF65-F5344CB8AC3E}">
        <p14:creationId xmlns:p14="http://schemas.microsoft.com/office/powerpoint/2010/main" val="1923355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FA946-525F-49AF-9342-45CF7C5C6C3B}"/>
              </a:ext>
            </a:extLst>
          </p:cNvPr>
          <p:cNvSpPr>
            <a:spLocks noGrp="1"/>
          </p:cNvSpPr>
          <p:nvPr>
            <p:ph type="title"/>
          </p:nvPr>
        </p:nvSpPr>
        <p:spPr>
          <a:xfrm>
            <a:off x="677334" y="609601"/>
            <a:ext cx="8596668" cy="714374"/>
          </a:xfrm>
        </p:spPr>
        <p:txBody>
          <a:bodyPr>
            <a:normAutofit/>
          </a:bodyPr>
          <a:lstStyle/>
          <a:p>
            <a:pPr algn="ctr"/>
            <a:r>
              <a:rPr lang="en-US" sz="4000" b="1" u="sng" dirty="0">
                <a:solidFill>
                  <a:srgbClr val="0070C0"/>
                </a:solidFill>
              </a:rPr>
              <a:t>Introduction</a:t>
            </a:r>
          </a:p>
        </p:txBody>
      </p:sp>
      <p:sp>
        <p:nvSpPr>
          <p:cNvPr id="3" name="Content Placeholder 2">
            <a:extLst>
              <a:ext uri="{FF2B5EF4-FFF2-40B4-BE49-F238E27FC236}">
                <a16:creationId xmlns:a16="http://schemas.microsoft.com/office/drawing/2014/main" id="{C6DE8A62-C5E8-4ECB-A67E-71213388E545}"/>
              </a:ext>
            </a:extLst>
          </p:cNvPr>
          <p:cNvSpPr>
            <a:spLocks noGrp="1"/>
          </p:cNvSpPr>
          <p:nvPr>
            <p:ph idx="1"/>
          </p:nvPr>
        </p:nvSpPr>
        <p:spPr>
          <a:xfrm>
            <a:off x="503583" y="1449871"/>
            <a:ext cx="9210261" cy="4564987"/>
          </a:xfrm>
        </p:spPr>
        <p:txBody>
          <a:bodyPr>
            <a:normAutofit lnSpcReduction="10000"/>
          </a:bodyPr>
          <a:lstStyle/>
          <a:p>
            <a:r>
              <a:rPr lang="en-US" dirty="0"/>
              <a:t>Prior to 2008, the Supplemental Nutrition Assistance Program (SNAP) was named the Food Stamp Program. </a:t>
            </a:r>
          </a:p>
          <a:p>
            <a:r>
              <a:rPr lang="en-US" dirty="0"/>
              <a:t>SNAP benefits are 100% federally funded - USDA through Food and Nutrition Service (“FNS”). </a:t>
            </a:r>
          </a:p>
          <a:p>
            <a:r>
              <a:rPr lang="en-US" dirty="0"/>
              <a:t>Federal law governs eligibility and benefit levels, but states administer the program. </a:t>
            </a:r>
          </a:p>
          <a:p>
            <a:pPr lvl="1"/>
            <a:r>
              <a:rPr lang="en-US" dirty="0"/>
              <a:t>The Office of Temporary and Disability Assistance (OTDA) is the state agency who oversees and administers the program. </a:t>
            </a:r>
          </a:p>
          <a:p>
            <a:pPr lvl="1"/>
            <a:r>
              <a:rPr lang="en-US" dirty="0"/>
              <a:t>The local department of social services (LDSS) are responsible for the day to day administration of the SNAP program including determining eligibility and issuing benefits. </a:t>
            </a:r>
          </a:p>
          <a:p>
            <a:r>
              <a:rPr lang="en-US" dirty="0"/>
              <a:t>SNAP benefits are used by approximately 40 million households across the US.</a:t>
            </a:r>
          </a:p>
          <a:p>
            <a:r>
              <a:rPr lang="en-US" dirty="0"/>
              <a:t>In NYS (as of February 2020), </a:t>
            </a:r>
            <a:r>
              <a:rPr lang="pt-BR" dirty="0"/>
              <a:t>1,474,315 households (2,560,098 people) received SNAP benefits.  The total amount of SNAP issued in NYS was over $350 million ($355,056,717).</a:t>
            </a:r>
            <a:endParaRPr lang="en-US" dirty="0"/>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36675968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C5715-3EC6-4038-88DA-896D87D99238}"/>
              </a:ext>
            </a:extLst>
          </p:cNvPr>
          <p:cNvSpPr>
            <a:spLocks noGrp="1"/>
          </p:cNvSpPr>
          <p:nvPr>
            <p:ph type="title"/>
          </p:nvPr>
        </p:nvSpPr>
        <p:spPr>
          <a:xfrm>
            <a:off x="677334" y="384313"/>
            <a:ext cx="8596668" cy="940904"/>
          </a:xfrm>
        </p:spPr>
        <p:txBody>
          <a:bodyPr>
            <a:noAutofit/>
          </a:bodyPr>
          <a:lstStyle/>
          <a:p>
            <a:pPr algn="ctr"/>
            <a:r>
              <a:rPr lang="en-US" b="1" u="sng" dirty="0">
                <a:solidFill>
                  <a:srgbClr val="0070C0"/>
                </a:solidFill>
              </a:rPr>
              <a:t>What Does Not Count As Income?</a:t>
            </a:r>
          </a:p>
        </p:txBody>
      </p:sp>
      <p:sp>
        <p:nvSpPr>
          <p:cNvPr id="3" name="Content Placeholder 2">
            <a:extLst>
              <a:ext uri="{FF2B5EF4-FFF2-40B4-BE49-F238E27FC236}">
                <a16:creationId xmlns:a16="http://schemas.microsoft.com/office/drawing/2014/main" id="{33E410FB-A86A-4AD0-A86A-8EAA0B0EC92F}"/>
              </a:ext>
            </a:extLst>
          </p:cNvPr>
          <p:cNvSpPr>
            <a:spLocks noGrp="1"/>
          </p:cNvSpPr>
          <p:nvPr>
            <p:ph idx="1"/>
          </p:nvPr>
        </p:nvSpPr>
        <p:spPr>
          <a:xfrm>
            <a:off x="677334" y="1325217"/>
            <a:ext cx="8596668" cy="4346713"/>
          </a:xfrm>
        </p:spPr>
        <p:txBody>
          <a:bodyPr>
            <a:noAutofit/>
          </a:bodyPr>
          <a:lstStyle/>
          <a:p>
            <a:r>
              <a:rPr lang="en-US" sz="2000" dirty="0"/>
              <a:t>Educational loans, grants or scholarships for tuition and fees;</a:t>
            </a:r>
          </a:p>
          <a:p>
            <a:r>
              <a:rPr lang="en-US" sz="2000" dirty="0"/>
              <a:t>Reimbursements for other than normal living expenses;</a:t>
            </a:r>
          </a:p>
          <a:p>
            <a:r>
              <a:rPr lang="en-US" sz="2000" dirty="0"/>
              <a:t>HUD housing subsidies;</a:t>
            </a:r>
          </a:p>
          <a:p>
            <a:r>
              <a:rPr lang="en-US" sz="2000" dirty="0"/>
              <a:t>Vendor payments to 3rd parties;</a:t>
            </a:r>
          </a:p>
          <a:p>
            <a:r>
              <a:rPr lang="en-US" sz="2000" dirty="0"/>
              <a:t>Legally obligated child support paid to non-household members;</a:t>
            </a:r>
          </a:p>
          <a:p>
            <a:r>
              <a:rPr lang="en-US" sz="2000" dirty="0"/>
              <a:t>Income tax refunds;</a:t>
            </a:r>
          </a:p>
          <a:p>
            <a:r>
              <a:rPr lang="en-US" sz="2000" dirty="0"/>
              <a:t>Loans;</a:t>
            </a:r>
          </a:p>
          <a:p>
            <a:r>
              <a:rPr lang="en-US" sz="2000" b="1" dirty="0">
                <a:solidFill>
                  <a:srgbClr val="0070C0"/>
                </a:solidFill>
                <a:highlight>
                  <a:srgbClr val="FFFF00"/>
                </a:highlight>
              </a:rPr>
              <a:t>FEDERAL STIMULUS CHECKS!!!! </a:t>
            </a:r>
            <a:r>
              <a:rPr lang="en-US" sz="2000" dirty="0"/>
              <a:t>(excluded as a non-recurring, lump sum payment per 7 CFR 273.9(c)(8) as directed in GIS 20 TA/DC027)</a:t>
            </a:r>
          </a:p>
        </p:txBody>
      </p:sp>
    </p:spTree>
    <p:extLst>
      <p:ext uri="{BB962C8B-B14F-4D97-AF65-F5344CB8AC3E}">
        <p14:creationId xmlns:p14="http://schemas.microsoft.com/office/powerpoint/2010/main" val="1210007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883FD-6AE3-43D5-A00A-6A76FEEC4853}"/>
              </a:ext>
            </a:extLst>
          </p:cNvPr>
          <p:cNvSpPr>
            <a:spLocks noGrp="1"/>
          </p:cNvSpPr>
          <p:nvPr>
            <p:ph type="title"/>
          </p:nvPr>
        </p:nvSpPr>
        <p:spPr>
          <a:xfrm>
            <a:off x="677334" y="384313"/>
            <a:ext cx="8596668" cy="1546087"/>
          </a:xfrm>
        </p:spPr>
        <p:txBody>
          <a:bodyPr/>
          <a:lstStyle/>
          <a:p>
            <a:pPr algn="ctr"/>
            <a:r>
              <a:rPr lang="en-US" b="1" u="sng" dirty="0">
                <a:solidFill>
                  <a:srgbClr val="0070C0"/>
                </a:solidFill>
              </a:rPr>
              <a:t>Resource Eligibility</a:t>
            </a:r>
          </a:p>
        </p:txBody>
      </p:sp>
      <p:sp>
        <p:nvSpPr>
          <p:cNvPr id="3" name="Content Placeholder 2">
            <a:extLst>
              <a:ext uri="{FF2B5EF4-FFF2-40B4-BE49-F238E27FC236}">
                <a16:creationId xmlns:a16="http://schemas.microsoft.com/office/drawing/2014/main" id="{CECB91DF-A5A3-4698-A719-074582B758A2}"/>
              </a:ext>
            </a:extLst>
          </p:cNvPr>
          <p:cNvSpPr>
            <a:spLocks noGrp="1"/>
          </p:cNvSpPr>
          <p:nvPr>
            <p:ph idx="1"/>
          </p:nvPr>
        </p:nvSpPr>
        <p:spPr>
          <a:xfrm>
            <a:off x="677334" y="1272209"/>
            <a:ext cx="8596668" cy="4769153"/>
          </a:xfrm>
        </p:spPr>
        <p:txBody>
          <a:bodyPr>
            <a:normAutofit fontScale="92500" lnSpcReduction="20000"/>
          </a:bodyPr>
          <a:lstStyle/>
          <a:p>
            <a:r>
              <a:rPr lang="en-US" dirty="0"/>
              <a:t>NYS has a broad-based categorical eligibility such that few SNAP households are subject to a resource test.</a:t>
            </a:r>
          </a:p>
          <a:p>
            <a:r>
              <a:rPr lang="en-US" dirty="0"/>
              <a:t>What does that mean = generally there is no asset/resource test for most SNAP households.</a:t>
            </a:r>
          </a:p>
          <a:p>
            <a:r>
              <a:rPr lang="en-US" dirty="0"/>
              <a:t>Households that do remain subject to a resource test include:</a:t>
            </a:r>
          </a:p>
          <a:p>
            <a:pPr lvl="1"/>
            <a:r>
              <a:rPr lang="en-US" dirty="0"/>
              <a:t>Households with a member who is either elderly or disabled AND the household’s income is 200% or more of the poverty level (FPL).</a:t>
            </a:r>
          </a:p>
          <a:p>
            <a:pPr lvl="1"/>
            <a:r>
              <a:rPr lang="en-US" dirty="0"/>
              <a:t>Households with a sanctioned or Intentional Program Violation (IPV) member.</a:t>
            </a:r>
          </a:p>
          <a:p>
            <a:r>
              <a:rPr lang="en-US" dirty="0">
                <a:highlight>
                  <a:srgbClr val="FFFF00"/>
                </a:highlight>
              </a:rPr>
              <a:t>What about </a:t>
            </a:r>
            <a:r>
              <a:rPr lang="en-US" b="1" dirty="0">
                <a:solidFill>
                  <a:srgbClr val="0070C0"/>
                </a:solidFill>
                <a:highlight>
                  <a:srgbClr val="FFFF00"/>
                </a:highlight>
              </a:rPr>
              <a:t>federal stimulus check</a:t>
            </a:r>
            <a:r>
              <a:rPr lang="en-US" dirty="0">
                <a:highlight>
                  <a:srgbClr val="FFFF00"/>
                </a:highlight>
              </a:rPr>
              <a:t>?</a:t>
            </a:r>
          </a:p>
          <a:p>
            <a:r>
              <a:rPr lang="en-US" sz="1600" dirty="0">
                <a:highlight>
                  <a:srgbClr val="FFFF00"/>
                </a:highlight>
              </a:rPr>
              <a:t>For </a:t>
            </a:r>
            <a:r>
              <a:rPr lang="en-US" sz="1600" u="sng" dirty="0">
                <a:highlight>
                  <a:srgbClr val="FFFF00"/>
                </a:highlight>
              </a:rPr>
              <a:t>new SNAP applicant </a:t>
            </a:r>
            <a:r>
              <a:rPr lang="en-US" sz="1600" dirty="0">
                <a:highlight>
                  <a:srgbClr val="FFFF00"/>
                </a:highlight>
              </a:rPr>
              <a:t>households, the Federal Stimulus Payments are </a:t>
            </a:r>
            <a:r>
              <a:rPr lang="en-US" sz="1600" b="1" dirty="0">
                <a:solidFill>
                  <a:srgbClr val="0070C0"/>
                </a:solidFill>
                <a:highlight>
                  <a:srgbClr val="FFFF00"/>
                </a:highlight>
              </a:rPr>
              <a:t>excluded</a:t>
            </a:r>
            <a:r>
              <a:rPr lang="en-US" sz="1600" dirty="0">
                <a:highlight>
                  <a:srgbClr val="FFFF00"/>
                </a:highlight>
              </a:rPr>
              <a:t> from consideration as a </a:t>
            </a:r>
            <a:r>
              <a:rPr lang="en-US" sz="1600" b="1" u="sng" dirty="0">
                <a:solidFill>
                  <a:srgbClr val="0070C0"/>
                </a:solidFill>
                <a:highlight>
                  <a:srgbClr val="FFFF00"/>
                </a:highlight>
              </a:rPr>
              <a:t>resource</a:t>
            </a:r>
            <a:r>
              <a:rPr lang="en-US" sz="1600" dirty="0">
                <a:highlight>
                  <a:srgbClr val="FFFF00"/>
                </a:highlight>
              </a:rPr>
              <a:t> </a:t>
            </a:r>
            <a:r>
              <a:rPr lang="en-US" sz="1600" u="sng" dirty="0">
                <a:highlight>
                  <a:srgbClr val="FFFF00"/>
                </a:highlight>
              </a:rPr>
              <a:t>in the month received, and the following month</a:t>
            </a:r>
            <a:r>
              <a:rPr lang="en-US" sz="1600" dirty="0">
                <a:highlight>
                  <a:srgbClr val="FFFF00"/>
                </a:highlight>
              </a:rPr>
              <a:t> under the federal regulations at 7 CFR 273.8(e)(12)(</a:t>
            </a:r>
            <a:r>
              <a:rPr lang="en-US" sz="1600" dirty="0" err="1">
                <a:highlight>
                  <a:srgbClr val="FFFF00"/>
                </a:highlight>
              </a:rPr>
              <a:t>i</a:t>
            </a:r>
            <a:r>
              <a:rPr lang="en-US" sz="1600" dirty="0">
                <a:highlight>
                  <a:srgbClr val="FFFF00"/>
                </a:highlight>
              </a:rPr>
              <a:t>).  Any remaining balance would be counted as a resource in the months thereafter. </a:t>
            </a:r>
          </a:p>
          <a:p>
            <a:endParaRPr lang="en-US" sz="1600" dirty="0">
              <a:highlight>
                <a:srgbClr val="FFFF00"/>
              </a:highlight>
            </a:endParaRPr>
          </a:p>
          <a:p>
            <a:r>
              <a:rPr lang="en-US" sz="1600" dirty="0">
                <a:highlight>
                  <a:srgbClr val="FFFF00"/>
                </a:highlight>
              </a:rPr>
              <a:t>For households </a:t>
            </a:r>
            <a:r>
              <a:rPr lang="en-US" sz="1600" u="sng" dirty="0">
                <a:highlight>
                  <a:srgbClr val="FFFF00"/>
                </a:highlight>
              </a:rPr>
              <a:t>already receiving SNAP benefits </a:t>
            </a:r>
            <a:r>
              <a:rPr lang="en-US" sz="1600" dirty="0">
                <a:highlight>
                  <a:srgbClr val="FFFF00"/>
                </a:highlight>
              </a:rPr>
              <a:t>when they receive the Payment(s), the payments are </a:t>
            </a:r>
            <a:r>
              <a:rPr lang="en-US" sz="1600" b="1" dirty="0">
                <a:solidFill>
                  <a:srgbClr val="0070C0"/>
                </a:solidFill>
                <a:highlight>
                  <a:srgbClr val="FFFF00"/>
                </a:highlight>
              </a:rPr>
              <a:t>excluded</a:t>
            </a:r>
            <a:r>
              <a:rPr lang="en-US" sz="1600" dirty="0">
                <a:highlight>
                  <a:srgbClr val="FFFF00"/>
                </a:highlight>
              </a:rPr>
              <a:t> as </a:t>
            </a:r>
            <a:r>
              <a:rPr lang="en-US" sz="1600" u="sng" dirty="0">
                <a:highlight>
                  <a:srgbClr val="FFFF00"/>
                </a:highlight>
              </a:rPr>
              <a:t>a </a:t>
            </a:r>
            <a:r>
              <a:rPr lang="en-US" sz="1600" u="sng" dirty="0">
                <a:solidFill>
                  <a:srgbClr val="0070C0"/>
                </a:solidFill>
                <a:highlight>
                  <a:srgbClr val="FFFF00"/>
                </a:highlight>
              </a:rPr>
              <a:t>resource</a:t>
            </a:r>
            <a:r>
              <a:rPr lang="en-US" sz="1600" u="sng" dirty="0">
                <a:highlight>
                  <a:srgbClr val="FFFF00"/>
                </a:highlight>
              </a:rPr>
              <a:t> for a period of 12 months following receipt of the payments</a:t>
            </a:r>
            <a:r>
              <a:rPr lang="en-US" sz="1600" dirty="0">
                <a:highlight>
                  <a:srgbClr val="FFFF00"/>
                </a:highlight>
              </a:rPr>
              <a:t> per the federal regulations at 7 CFR 273.8(e)(12)(ii).  Any remaining balance would be counted as a resource in the months thereafter.</a:t>
            </a:r>
          </a:p>
          <a:p>
            <a:pPr lvl="1"/>
            <a:endParaRPr lang="en-US" dirty="0"/>
          </a:p>
          <a:p>
            <a:endParaRPr lang="en-US" dirty="0"/>
          </a:p>
        </p:txBody>
      </p:sp>
    </p:spTree>
    <p:extLst>
      <p:ext uri="{BB962C8B-B14F-4D97-AF65-F5344CB8AC3E}">
        <p14:creationId xmlns:p14="http://schemas.microsoft.com/office/powerpoint/2010/main" val="3330109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5EEB7-94C1-43E2-BAFF-F965802EEDD8}"/>
              </a:ext>
            </a:extLst>
          </p:cNvPr>
          <p:cNvSpPr>
            <a:spLocks noGrp="1"/>
          </p:cNvSpPr>
          <p:nvPr>
            <p:ph type="title"/>
          </p:nvPr>
        </p:nvSpPr>
        <p:spPr>
          <a:xfrm>
            <a:off x="677334" y="490330"/>
            <a:ext cx="8596668" cy="1126435"/>
          </a:xfrm>
        </p:spPr>
        <p:txBody>
          <a:bodyPr>
            <a:normAutofit/>
          </a:bodyPr>
          <a:lstStyle/>
          <a:p>
            <a:pPr algn="ctr"/>
            <a:r>
              <a:rPr lang="en-US" sz="4000" b="1" u="sng" dirty="0">
                <a:solidFill>
                  <a:schemeClr val="accent2"/>
                </a:solidFill>
              </a:rPr>
              <a:t>Household Composition</a:t>
            </a:r>
            <a:endParaRPr lang="en-US" sz="4000" u="sng" dirty="0">
              <a:solidFill>
                <a:schemeClr val="accent2"/>
              </a:solidFill>
            </a:endParaRPr>
          </a:p>
        </p:txBody>
      </p:sp>
      <p:sp>
        <p:nvSpPr>
          <p:cNvPr id="3" name="Content Placeholder 2">
            <a:extLst>
              <a:ext uri="{FF2B5EF4-FFF2-40B4-BE49-F238E27FC236}">
                <a16:creationId xmlns:a16="http://schemas.microsoft.com/office/drawing/2014/main" id="{EB36B089-29AA-4FCC-89AE-ED9DCABDADF0}"/>
              </a:ext>
            </a:extLst>
          </p:cNvPr>
          <p:cNvSpPr>
            <a:spLocks noGrp="1"/>
          </p:cNvSpPr>
          <p:nvPr>
            <p:ph idx="1"/>
          </p:nvPr>
        </p:nvSpPr>
        <p:spPr>
          <a:xfrm>
            <a:off x="677334" y="1497497"/>
            <a:ext cx="8596668" cy="4543866"/>
          </a:xfrm>
        </p:spPr>
        <p:txBody>
          <a:bodyPr>
            <a:normAutofit/>
          </a:bodyPr>
          <a:lstStyle/>
          <a:p>
            <a:r>
              <a:rPr lang="en-US" dirty="0"/>
              <a:t>A SNAP household consists of individuals who: </a:t>
            </a:r>
          </a:p>
          <a:p>
            <a:pPr lvl="1"/>
            <a:r>
              <a:rPr lang="en-US" dirty="0"/>
              <a:t>live together, AND; </a:t>
            </a:r>
          </a:p>
          <a:p>
            <a:pPr lvl="1"/>
            <a:r>
              <a:rPr lang="en-US" dirty="0"/>
              <a:t>purchase and prepare the majority of their meals together. </a:t>
            </a:r>
          </a:p>
          <a:p>
            <a:pPr lvl="1"/>
            <a:r>
              <a:rPr lang="en-US" dirty="0"/>
              <a:t>So-called ‘food eating group’</a:t>
            </a:r>
          </a:p>
          <a:p>
            <a:r>
              <a:rPr lang="en-US" dirty="0"/>
              <a:t>Mandatory household members: </a:t>
            </a:r>
          </a:p>
          <a:p>
            <a:pPr lvl="1"/>
            <a:r>
              <a:rPr lang="en-US" dirty="0"/>
              <a:t>Spouses; </a:t>
            </a:r>
          </a:p>
          <a:p>
            <a:pPr lvl="1"/>
            <a:r>
              <a:rPr lang="en-US" dirty="0"/>
              <a:t>Children under 22 living with natural or adoptive parents; </a:t>
            </a:r>
          </a:p>
          <a:p>
            <a:pPr lvl="1"/>
            <a:r>
              <a:rPr lang="en-US" dirty="0"/>
              <a:t>Children under 18 under parental control of person other than a parent</a:t>
            </a:r>
          </a:p>
          <a:p>
            <a:r>
              <a:rPr lang="en-US" dirty="0"/>
              <a:t>Optional household members (may be excluded from SNAP household):</a:t>
            </a:r>
          </a:p>
          <a:p>
            <a:pPr lvl="1"/>
            <a:r>
              <a:rPr lang="en-US" dirty="0"/>
              <a:t>Foster children (can’t be separate household),</a:t>
            </a:r>
          </a:p>
          <a:p>
            <a:pPr lvl="1"/>
            <a:r>
              <a:rPr lang="en-US" dirty="0"/>
              <a:t>Live-in attendants.</a:t>
            </a:r>
          </a:p>
        </p:txBody>
      </p:sp>
    </p:spTree>
    <p:extLst>
      <p:ext uri="{BB962C8B-B14F-4D97-AF65-F5344CB8AC3E}">
        <p14:creationId xmlns:p14="http://schemas.microsoft.com/office/powerpoint/2010/main" val="3920532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469C2-F55F-4B6B-8CF4-0F38918F55A9}"/>
              </a:ext>
            </a:extLst>
          </p:cNvPr>
          <p:cNvSpPr>
            <a:spLocks noGrp="1"/>
          </p:cNvSpPr>
          <p:nvPr>
            <p:ph type="title"/>
          </p:nvPr>
        </p:nvSpPr>
        <p:spPr>
          <a:xfrm>
            <a:off x="677334" y="357809"/>
            <a:ext cx="8596668" cy="834887"/>
          </a:xfrm>
        </p:spPr>
        <p:txBody>
          <a:bodyPr/>
          <a:lstStyle/>
          <a:p>
            <a:pPr algn="ctr"/>
            <a:r>
              <a:rPr lang="en-US" b="1" u="sng" dirty="0">
                <a:solidFill>
                  <a:schemeClr val="accent2"/>
                </a:solidFill>
              </a:rPr>
              <a:t>Certain Household Circumstances</a:t>
            </a:r>
          </a:p>
        </p:txBody>
      </p:sp>
      <p:sp>
        <p:nvSpPr>
          <p:cNvPr id="3" name="Content Placeholder 2">
            <a:extLst>
              <a:ext uri="{FF2B5EF4-FFF2-40B4-BE49-F238E27FC236}">
                <a16:creationId xmlns:a16="http://schemas.microsoft.com/office/drawing/2014/main" id="{2B3238D8-493C-464E-9221-E9C457393987}"/>
              </a:ext>
            </a:extLst>
          </p:cNvPr>
          <p:cNvSpPr>
            <a:spLocks noGrp="1"/>
          </p:cNvSpPr>
          <p:nvPr>
            <p:ph idx="1"/>
          </p:nvPr>
        </p:nvSpPr>
        <p:spPr>
          <a:xfrm>
            <a:off x="530087" y="1192696"/>
            <a:ext cx="10823713" cy="4984267"/>
          </a:xfrm>
        </p:spPr>
        <p:txBody>
          <a:bodyPr>
            <a:normAutofit fontScale="92500"/>
          </a:bodyPr>
          <a:lstStyle/>
          <a:p>
            <a:r>
              <a:rPr lang="en-US" sz="2300" dirty="0"/>
              <a:t>Separate household status for </a:t>
            </a:r>
            <a:r>
              <a:rPr lang="en-US" sz="2300" b="1" dirty="0">
                <a:solidFill>
                  <a:schemeClr val="accent2"/>
                </a:solidFill>
              </a:rPr>
              <a:t>severely disabled persons </a:t>
            </a:r>
            <a:r>
              <a:rPr lang="en-US" sz="2300" dirty="0"/>
              <a:t>living with other people if:</a:t>
            </a:r>
          </a:p>
          <a:p>
            <a:pPr lvl="1"/>
            <a:r>
              <a:rPr lang="en-US" sz="2300" dirty="0"/>
              <a:t>Food is being purchased and prepared separately for the disabled person, OR</a:t>
            </a:r>
          </a:p>
          <a:p>
            <a:pPr lvl="1"/>
            <a:r>
              <a:rPr lang="en-US" sz="2300" dirty="0"/>
              <a:t>Person is </a:t>
            </a:r>
            <a:r>
              <a:rPr lang="en-US" sz="2300" i="1" dirty="0"/>
              <a:t>both </a:t>
            </a:r>
            <a:r>
              <a:rPr lang="en-US" sz="2300" dirty="0"/>
              <a:t>elderly (age 60+) </a:t>
            </a:r>
            <a:r>
              <a:rPr lang="en-US" sz="2300" i="1" dirty="0"/>
              <a:t>and </a:t>
            </a:r>
            <a:r>
              <a:rPr lang="en-US" sz="2300" dirty="0"/>
              <a:t>disabled, </a:t>
            </a:r>
            <a:r>
              <a:rPr lang="en-US" sz="2300" i="1" dirty="0"/>
              <a:t>and </a:t>
            </a:r>
            <a:r>
              <a:rPr lang="en-US" sz="2300" dirty="0"/>
              <a:t>the income of the other people does not exceed 165% FPL. 7 C.F.R. § 273.1(b)(2).</a:t>
            </a:r>
          </a:p>
          <a:p>
            <a:r>
              <a:rPr lang="en-US" sz="2300" b="1" dirty="0">
                <a:solidFill>
                  <a:schemeClr val="accent2"/>
                </a:solidFill>
              </a:rPr>
              <a:t>Residents of institutions</a:t>
            </a:r>
            <a:r>
              <a:rPr lang="en-US" sz="2300" dirty="0"/>
              <a:t>, where the majority of meals are provided, are generally </a:t>
            </a:r>
            <a:r>
              <a:rPr lang="en-US" sz="2300" u="sng" dirty="0"/>
              <a:t>not</a:t>
            </a:r>
            <a:r>
              <a:rPr lang="en-US" sz="2300" dirty="0"/>
              <a:t> eligible for SNAP unless they reside in:</a:t>
            </a:r>
          </a:p>
          <a:p>
            <a:pPr lvl="1"/>
            <a:r>
              <a:rPr lang="en-US" sz="2300" dirty="0"/>
              <a:t>Federal subsidized housing for the elderly,</a:t>
            </a:r>
          </a:p>
          <a:p>
            <a:pPr lvl="1"/>
            <a:r>
              <a:rPr lang="en-US" sz="2300" dirty="0"/>
              <a:t>Drug/alcohol treatment center,</a:t>
            </a:r>
          </a:p>
          <a:p>
            <a:pPr lvl="1"/>
            <a:r>
              <a:rPr lang="en-US" sz="2300" dirty="0"/>
              <a:t>Group home AND are disabled or blind,</a:t>
            </a:r>
          </a:p>
          <a:p>
            <a:pPr lvl="1"/>
            <a:r>
              <a:rPr lang="en-US" sz="2300" dirty="0"/>
              <a:t>Domestic violence shelter,</a:t>
            </a:r>
          </a:p>
          <a:p>
            <a:pPr lvl="1"/>
            <a:r>
              <a:rPr lang="en-US" sz="2300" dirty="0"/>
              <a:t>Homeless shelter.</a:t>
            </a:r>
          </a:p>
          <a:p>
            <a:pPr marL="457200" lvl="1" indent="0">
              <a:buNone/>
            </a:pPr>
            <a:endParaRPr lang="en-US" sz="2300" dirty="0">
              <a:highlight>
                <a:srgbClr val="FFFF00"/>
              </a:highlight>
            </a:endParaRPr>
          </a:p>
          <a:p>
            <a:endParaRPr lang="en-US" dirty="0"/>
          </a:p>
        </p:txBody>
      </p:sp>
    </p:spTree>
    <p:extLst>
      <p:ext uri="{BB962C8B-B14F-4D97-AF65-F5344CB8AC3E}">
        <p14:creationId xmlns:p14="http://schemas.microsoft.com/office/powerpoint/2010/main" val="32117626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EA01C-B79F-4219-A4B5-AC631D1105D0}"/>
              </a:ext>
            </a:extLst>
          </p:cNvPr>
          <p:cNvSpPr>
            <a:spLocks noGrp="1"/>
          </p:cNvSpPr>
          <p:nvPr>
            <p:ph type="title"/>
          </p:nvPr>
        </p:nvSpPr>
        <p:spPr>
          <a:xfrm>
            <a:off x="677334" y="609600"/>
            <a:ext cx="8596668" cy="954157"/>
          </a:xfrm>
        </p:spPr>
        <p:txBody>
          <a:bodyPr>
            <a:noAutofit/>
          </a:bodyPr>
          <a:lstStyle/>
          <a:p>
            <a:pPr algn="ctr"/>
            <a:r>
              <a:rPr lang="en-US" sz="4000" b="1" u="sng" dirty="0">
                <a:solidFill>
                  <a:schemeClr val="accent2"/>
                </a:solidFill>
              </a:rPr>
              <a:t>Joint Custody Situations</a:t>
            </a:r>
            <a:br>
              <a:rPr lang="en-US" sz="4000" b="1" u="sng" dirty="0">
                <a:solidFill>
                  <a:schemeClr val="accent2"/>
                </a:solidFill>
              </a:rPr>
            </a:br>
            <a:endParaRPr lang="en-US" sz="4000" b="1" u="sng" dirty="0">
              <a:solidFill>
                <a:schemeClr val="accent2"/>
              </a:solidFill>
            </a:endParaRPr>
          </a:p>
        </p:txBody>
      </p:sp>
      <p:sp>
        <p:nvSpPr>
          <p:cNvPr id="3" name="Content Placeholder 2">
            <a:extLst>
              <a:ext uri="{FF2B5EF4-FFF2-40B4-BE49-F238E27FC236}">
                <a16:creationId xmlns:a16="http://schemas.microsoft.com/office/drawing/2014/main" id="{FEC1FFB9-C349-4E6F-8F30-66F84918F7D0}"/>
              </a:ext>
            </a:extLst>
          </p:cNvPr>
          <p:cNvSpPr>
            <a:spLocks noGrp="1"/>
          </p:cNvSpPr>
          <p:nvPr>
            <p:ph idx="1"/>
          </p:nvPr>
        </p:nvSpPr>
        <p:spPr>
          <a:xfrm>
            <a:off x="677334" y="1431236"/>
            <a:ext cx="8596668" cy="4610128"/>
          </a:xfrm>
        </p:spPr>
        <p:txBody>
          <a:bodyPr>
            <a:normAutofit/>
          </a:bodyPr>
          <a:lstStyle/>
          <a:p>
            <a:r>
              <a:rPr lang="en-US" sz="2000" dirty="0"/>
              <a:t>Overarching principle is that children can only participate in </a:t>
            </a:r>
            <a:r>
              <a:rPr lang="en-US" sz="2000" dirty="0">
                <a:solidFill>
                  <a:schemeClr val="accent2"/>
                </a:solidFill>
              </a:rPr>
              <a:t>one household</a:t>
            </a:r>
            <a:r>
              <a:rPr lang="en-US" sz="2000" dirty="0"/>
              <a:t>.</a:t>
            </a:r>
          </a:p>
          <a:p>
            <a:r>
              <a:rPr lang="en-US" sz="2000" dirty="0"/>
              <a:t>There is no issue if only one parent needs SNAP. </a:t>
            </a:r>
          </a:p>
          <a:p>
            <a:pPr lvl="1"/>
            <a:r>
              <a:rPr lang="en-US" sz="2000" dirty="0"/>
              <a:t>The child/ren can participate on the case of the one parent in receipt of SNAP benefits even if the children are dividing time between two households.</a:t>
            </a:r>
          </a:p>
          <a:p>
            <a:r>
              <a:rPr lang="en-US" sz="2000" dirty="0"/>
              <a:t>If both parents are eligible:</a:t>
            </a:r>
          </a:p>
          <a:p>
            <a:pPr lvl="1"/>
            <a:r>
              <a:rPr lang="en-US" sz="2000" dirty="0"/>
              <a:t>Usually the parent on SNAP first gets to include the children.</a:t>
            </a:r>
          </a:p>
          <a:p>
            <a:pPr lvl="1"/>
            <a:r>
              <a:rPr lang="en-US" sz="2000" dirty="0"/>
              <a:t>Parents can reach voluntary agreement.</a:t>
            </a:r>
          </a:p>
          <a:p>
            <a:pPr lvl="1"/>
            <a:r>
              <a:rPr lang="en-US" sz="2000" dirty="0"/>
              <a:t>BUT– districts are supposed to investigate if there is evidence to support including child in one household or the other, and make a household composition determination for SNAP.</a:t>
            </a:r>
          </a:p>
        </p:txBody>
      </p:sp>
    </p:spTree>
    <p:extLst>
      <p:ext uri="{BB962C8B-B14F-4D97-AF65-F5344CB8AC3E}">
        <p14:creationId xmlns:p14="http://schemas.microsoft.com/office/powerpoint/2010/main" val="42392292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E095B-5960-4B08-B6A4-6E1DCC307F42}"/>
              </a:ext>
            </a:extLst>
          </p:cNvPr>
          <p:cNvSpPr>
            <a:spLocks noGrp="1"/>
          </p:cNvSpPr>
          <p:nvPr>
            <p:ph type="title"/>
          </p:nvPr>
        </p:nvSpPr>
        <p:spPr>
          <a:xfrm>
            <a:off x="677334" y="371475"/>
            <a:ext cx="8596668" cy="866775"/>
          </a:xfrm>
        </p:spPr>
        <p:txBody>
          <a:bodyPr>
            <a:normAutofit/>
          </a:bodyPr>
          <a:lstStyle/>
          <a:p>
            <a:pPr algn="ctr"/>
            <a:r>
              <a:rPr lang="en-US" sz="3200" b="1" u="sng" dirty="0">
                <a:solidFill>
                  <a:schemeClr val="accent2"/>
                </a:solidFill>
              </a:rPr>
              <a:t>Who cannot get SNAP benefits?</a:t>
            </a:r>
          </a:p>
        </p:txBody>
      </p:sp>
      <p:sp>
        <p:nvSpPr>
          <p:cNvPr id="3" name="Content Placeholder 2">
            <a:extLst>
              <a:ext uri="{FF2B5EF4-FFF2-40B4-BE49-F238E27FC236}">
                <a16:creationId xmlns:a16="http://schemas.microsoft.com/office/drawing/2014/main" id="{3B86F62A-7F01-4B38-989A-26F6E688819D}"/>
              </a:ext>
            </a:extLst>
          </p:cNvPr>
          <p:cNvSpPr>
            <a:spLocks noGrp="1"/>
          </p:cNvSpPr>
          <p:nvPr>
            <p:ph idx="1"/>
          </p:nvPr>
        </p:nvSpPr>
        <p:spPr>
          <a:xfrm>
            <a:off x="410817" y="1113183"/>
            <a:ext cx="10942983" cy="4121425"/>
          </a:xfrm>
        </p:spPr>
        <p:txBody>
          <a:bodyPr numCol="2">
            <a:normAutofit fontScale="47500" lnSpcReduction="20000"/>
          </a:bodyPr>
          <a:lstStyle/>
          <a:p>
            <a:r>
              <a:rPr lang="en-US" sz="2900" dirty="0"/>
              <a:t>Applicants currently on Strike</a:t>
            </a:r>
          </a:p>
          <a:p>
            <a:r>
              <a:rPr lang="en-US" sz="2900" dirty="0"/>
              <a:t>Recipients currently serving a work-related sanction.</a:t>
            </a:r>
          </a:p>
          <a:p>
            <a:pPr lvl="1"/>
            <a:r>
              <a:rPr lang="en-US" sz="2900" dirty="0"/>
              <a:t>“Voluntary quit” sanctions - job quits or voluntary reductions in hours without good cause that occur within 30 days prior to application.</a:t>
            </a:r>
          </a:p>
          <a:p>
            <a:pPr lvl="1"/>
            <a:r>
              <a:rPr lang="en-US" sz="2900" dirty="0"/>
              <a:t>Voluntary quit sanctions do </a:t>
            </a:r>
            <a:r>
              <a:rPr lang="en-US" sz="2900" u="sng" dirty="0"/>
              <a:t>not</a:t>
            </a:r>
            <a:r>
              <a:rPr lang="en-US" sz="2900" dirty="0"/>
              <a:t> apply to:  </a:t>
            </a:r>
          </a:p>
          <a:p>
            <a:pPr lvl="2"/>
            <a:r>
              <a:rPr lang="en-US" sz="2900" dirty="0"/>
              <a:t>Provoked discharges (people fired from their jobs), </a:t>
            </a:r>
          </a:p>
          <a:p>
            <a:pPr lvl="2"/>
            <a:r>
              <a:rPr lang="en-US" sz="2900" b="1" dirty="0">
                <a:solidFill>
                  <a:schemeClr val="accent2"/>
                </a:solidFill>
              </a:rPr>
              <a:t>Layoffs</a:t>
            </a:r>
            <a:r>
              <a:rPr lang="en-US" sz="2900" dirty="0"/>
              <a:t>, </a:t>
            </a:r>
          </a:p>
          <a:p>
            <a:pPr lvl="2"/>
            <a:r>
              <a:rPr lang="en-US" sz="2900" dirty="0"/>
              <a:t>Self-employed individuals, </a:t>
            </a:r>
          </a:p>
          <a:p>
            <a:pPr lvl="2"/>
            <a:r>
              <a:rPr lang="en-US" sz="2900" dirty="0"/>
              <a:t>People who resign at their employer’s request, </a:t>
            </a:r>
          </a:p>
          <a:p>
            <a:pPr lvl="2"/>
            <a:r>
              <a:rPr lang="en-US" sz="2900" dirty="0"/>
              <a:t>People exempt from SNAP work rules (unless exempt due to employment),</a:t>
            </a:r>
          </a:p>
          <a:p>
            <a:pPr lvl="2"/>
            <a:r>
              <a:rPr lang="en-US" sz="2900" dirty="0"/>
              <a:t>Individuals who reduced their hours but still earn more than 30 times the federal minimum wage in gross weekly earnings.</a:t>
            </a:r>
          </a:p>
          <a:p>
            <a:pPr marL="914400" lvl="2" indent="0">
              <a:buNone/>
            </a:pPr>
            <a:endParaRPr lang="en-US" sz="2900" dirty="0"/>
          </a:p>
          <a:p>
            <a:r>
              <a:rPr lang="en-US" sz="2900" dirty="0"/>
              <a:t>Certain non-citizens</a:t>
            </a:r>
          </a:p>
          <a:p>
            <a:r>
              <a:rPr lang="en-US" sz="2900" dirty="0"/>
              <a:t>Fleeing felons or probation violators</a:t>
            </a:r>
          </a:p>
          <a:p>
            <a:r>
              <a:rPr lang="en-US" sz="2900" dirty="0"/>
              <a:t>Individuals disqualified due to an IPV</a:t>
            </a:r>
          </a:p>
          <a:p>
            <a:r>
              <a:rPr lang="en-US" sz="2900" dirty="0"/>
              <a:t>Students enrolled at least half-time in higher education, unless:</a:t>
            </a:r>
          </a:p>
          <a:p>
            <a:pPr lvl="1"/>
            <a:r>
              <a:rPr lang="en-US" sz="2900" dirty="0"/>
              <a:t>Physically or mentally unable to work; OR</a:t>
            </a:r>
          </a:p>
          <a:p>
            <a:pPr lvl="1"/>
            <a:r>
              <a:rPr lang="en-US" sz="2900" dirty="0"/>
              <a:t>Under 17 years of age or over 50; OR</a:t>
            </a:r>
          </a:p>
          <a:p>
            <a:pPr lvl="1"/>
            <a:r>
              <a:rPr lang="en-US" sz="2900" dirty="0"/>
              <a:t>Employed at least 20 hours a week (average) or in work-study; OR</a:t>
            </a:r>
          </a:p>
          <a:p>
            <a:pPr lvl="1"/>
            <a:r>
              <a:rPr lang="en-US" sz="2900" dirty="0"/>
              <a:t>Complying with TANF or SNAP E&amp;T work rules; OR</a:t>
            </a:r>
          </a:p>
          <a:p>
            <a:pPr lvl="1"/>
            <a:r>
              <a:rPr lang="en-US" sz="2900" dirty="0"/>
              <a:t>Single parent responsible for a child under 12; OR</a:t>
            </a:r>
          </a:p>
          <a:p>
            <a:pPr lvl="1"/>
            <a:r>
              <a:rPr lang="en-US" sz="2900" dirty="0"/>
              <a:t>Caring for a household member who is 6 or under or incapacitated; OR</a:t>
            </a:r>
          </a:p>
          <a:p>
            <a:pPr lvl="1"/>
            <a:r>
              <a:rPr lang="en-US" sz="2900" dirty="0"/>
              <a:t>Caring for child between 6 and 11 and no child care.</a:t>
            </a:r>
          </a:p>
          <a:p>
            <a:pPr marL="0" indent="0">
              <a:buNone/>
            </a:pPr>
            <a:endParaRPr lang="en-US" dirty="0"/>
          </a:p>
        </p:txBody>
      </p:sp>
      <p:sp>
        <p:nvSpPr>
          <p:cNvPr id="6" name="TextBox 5">
            <a:extLst>
              <a:ext uri="{FF2B5EF4-FFF2-40B4-BE49-F238E27FC236}">
                <a16:creationId xmlns:a16="http://schemas.microsoft.com/office/drawing/2014/main" id="{A84B4535-CECB-4B90-BAB5-6FC0F6C4F314}"/>
              </a:ext>
            </a:extLst>
          </p:cNvPr>
          <p:cNvSpPr txBox="1"/>
          <p:nvPr/>
        </p:nvSpPr>
        <p:spPr>
          <a:xfrm>
            <a:off x="410817" y="5062330"/>
            <a:ext cx="10654748" cy="1446550"/>
          </a:xfrm>
          <a:prstGeom prst="rect">
            <a:avLst/>
          </a:prstGeom>
          <a:noFill/>
        </p:spPr>
        <p:txBody>
          <a:bodyPr wrap="square" rtlCol="0">
            <a:spAutoFit/>
          </a:bodyPr>
          <a:lstStyle/>
          <a:p>
            <a:pPr marL="285750" indent="-285750">
              <a:buFont typeface="Wingdings" panose="05000000000000000000" pitchFamily="2" charset="2"/>
              <a:buChar char="Ø"/>
            </a:pPr>
            <a:r>
              <a:rPr lang="en-US" sz="1400" dirty="0"/>
              <a:t>Excluded individuals are not included in the household </a:t>
            </a:r>
            <a:r>
              <a:rPr lang="en-US" sz="1400" b="1" u="sng" dirty="0">
                <a:solidFill>
                  <a:schemeClr val="accent2"/>
                </a:solidFill>
              </a:rPr>
              <a:t>for purposes of calculating eligibility for benefits</a:t>
            </a:r>
            <a:r>
              <a:rPr lang="en-US" sz="1400" dirty="0"/>
              <a:t>. </a:t>
            </a:r>
          </a:p>
          <a:p>
            <a:pPr marL="285750" indent="-285750">
              <a:buFont typeface="Wingdings" panose="05000000000000000000" pitchFamily="2" charset="2"/>
              <a:buChar char="Ø"/>
            </a:pPr>
            <a:r>
              <a:rPr lang="en-US" sz="1400" dirty="0"/>
              <a:t>However, for </a:t>
            </a:r>
            <a:r>
              <a:rPr lang="en-US" sz="1400" b="1" u="sng" dirty="0">
                <a:solidFill>
                  <a:schemeClr val="accent2"/>
                </a:solidFill>
              </a:rPr>
              <a:t>budgeting purposes, the ineligible individual’s income is counted against other household members </a:t>
            </a:r>
            <a:r>
              <a:rPr lang="en-US" sz="1400" i="1" dirty="0"/>
              <a:t>unless the excluded individual is an:</a:t>
            </a:r>
          </a:p>
          <a:p>
            <a:pPr lvl="1"/>
            <a:r>
              <a:rPr lang="en-US" sz="1400" dirty="0"/>
              <a:t>Ineligible student — none of the student’s income counts.</a:t>
            </a:r>
          </a:p>
          <a:p>
            <a:pPr lvl="1"/>
            <a:r>
              <a:rPr lang="en-US" sz="1400" dirty="0"/>
              <a:t>Ineligible immigrant — a prorated portion of the ineligible immigrant’s income counts.</a:t>
            </a:r>
          </a:p>
          <a:p>
            <a:endParaRPr lang="en-US" dirty="0"/>
          </a:p>
        </p:txBody>
      </p:sp>
    </p:spTree>
    <p:extLst>
      <p:ext uri="{BB962C8B-B14F-4D97-AF65-F5344CB8AC3E}">
        <p14:creationId xmlns:p14="http://schemas.microsoft.com/office/powerpoint/2010/main" val="18059876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2C812AF-096B-4C11-94E5-9A48E5DADEB1}"/>
              </a:ext>
            </a:extLst>
          </p:cNvPr>
          <p:cNvPicPr>
            <a:picLocks noChangeAspect="1"/>
          </p:cNvPicPr>
          <p:nvPr/>
        </p:nvPicPr>
        <p:blipFill>
          <a:blip r:embed="rId2"/>
          <a:stretch>
            <a:fillRect/>
          </a:stretch>
        </p:blipFill>
        <p:spPr>
          <a:xfrm>
            <a:off x="3180359" y="250492"/>
            <a:ext cx="4582516" cy="6526615"/>
          </a:xfrm>
          <a:prstGeom prst="rect">
            <a:avLst/>
          </a:prstGeom>
        </p:spPr>
      </p:pic>
      <p:sp>
        <p:nvSpPr>
          <p:cNvPr id="4" name="TextBox 3">
            <a:extLst>
              <a:ext uri="{FF2B5EF4-FFF2-40B4-BE49-F238E27FC236}">
                <a16:creationId xmlns:a16="http://schemas.microsoft.com/office/drawing/2014/main" id="{4883F69D-E4DC-4134-9DE1-F70D77D56E26}"/>
              </a:ext>
            </a:extLst>
          </p:cNvPr>
          <p:cNvSpPr txBox="1"/>
          <p:nvPr/>
        </p:nvSpPr>
        <p:spPr>
          <a:xfrm>
            <a:off x="419101" y="250492"/>
            <a:ext cx="2343150" cy="1908215"/>
          </a:xfrm>
          <a:prstGeom prst="rect">
            <a:avLst/>
          </a:prstGeom>
          <a:noFill/>
        </p:spPr>
        <p:txBody>
          <a:bodyPr wrap="square" rtlCol="0">
            <a:spAutoFit/>
          </a:bodyPr>
          <a:lstStyle/>
          <a:p>
            <a:r>
              <a:rPr lang="en-US" sz="1600" dirty="0"/>
              <a:t>Hunger Solutions of NY’s </a:t>
            </a:r>
          </a:p>
          <a:p>
            <a:r>
              <a:rPr lang="en-US" b="1" i="1" dirty="0">
                <a:solidFill>
                  <a:schemeClr val="accent2"/>
                </a:solidFill>
              </a:rPr>
              <a:t>SNAP in New York: </a:t>
            </a:r>
          </a:p>
          <a:p>
            <a:r>
              <a:rPr lang="en-US" b="1" i="1" dirty="0">
                <a:solidFill>
                  <a:schemeClr val="accent2"/>
                </a:solidFill>
              </a:rPr>
              <a:t>An Eligibility Prescreening Guide</a:t>
            </a:r>
          </a:p>
          <a:p>
            <a:endParaRPr lang="en-US" i="1" dirty="0">
              <a:solidFill>
                <a:schemeClr val="accent1"/>
              </a:solidFill>
            </a:endParaRPr>
          </a:p>
          <a:p>
            <a:r>
              <a:rPr lang="en-US" sz="1400" dirty="0"/>
              <a:t>October 2019, p. 46</a:t>
            </a:r>
          </a:p>
        </p:txBody>
      </p:sp>
    </p:spTree>
    <p:extLst>
      <p:ext uri="{BB962C8B-B14F-4D97-AF65-F5344CB8AC3E}">
        <p14:creationId xmlns:p14="http://schemas.microsoft.com/office/powerpoint/2010/main" val="13537372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9B22B-701D-457E-AA60-D5FA7F588A54}"/>
              </a:ext>
            </a:extLst>
          </p:cNvPr>
          <p:cNvSpPr>
            <a:spLocks noGrp="1"/>
          </p:cNvSpPr>
          <p:nvPr>
            <p:ph type="title"/>
          </p:nvPr>
        </p:nvSpPr>
        <p:spPr>
          <a:xfrm>
            <a:off x="677334" y="609600"/>
            <a:ext cx="8596668" cy="795130"/>
          </a:xfrm>
        </p:spPr>
        <p:txBody>
          <a:bodyPr>
            <a:noAutofit/>
          </a:bodyPr>
          <a:lstStyle/>
          <a:p>
            <a:pPr algn="ctr"/>
            <a:r>
              <a:rPr lang="en-US" b="1" u="sng" dirty="0">
                <a:solidFill>
                  <a:schemeClr val="accent2"/>
                </a:solidFill>
              </a:rPr>
              <a:t>SNAP Work Rules</a:t>
            </a:r>
          </a:p>
        </p:txBody>
      </p:sp>
      <p:sp>
        <p:nvSpPr>
          <p:cNvPr id="3" name="Content Placeholder 2">
            <a:extLst>
              <a:ext uri="{FF2B5EF4-FFF2-40B4-BE49-F238E27FC236}">
                <a16:creationId xmlns:a16="http://schemas.microsoft.com/office/drawing/2014/main" id="{73F8E30D-5B09-42FE-9D12-B8A557DA69A9}"/>
              </a:ext>
            </a:extLst>
          </p:cNvPr>
          <p:cNvSpPr>
            <a:spLocks noGrp="1"/>
          </p:cNvSpPr>
          <p:nvPr>
            <p:ph idx="1"/>
          </p:nvPr>
        </p:nvSpPr>
        <p:spPr>
          <a:xfrm>
            <a:off x="677334" y="1404730"/>
            <a:ext cx="9076266" cy="5287617"/>
          </a:xfrm>
        </p:spPr>
        <p:txBody>
          <a:bodyPr>
            <a:normAutofit lnSpcReduction="10000"/>
          </a:bodyPr>
          <a:lstStyle/>
          <a:p>
            <a:r>
              <a:rPr lang="en-US" sz="1900" dirty="0"/>
              <a:t>Individuals can be required to participate in employment and training activities to maintain SNAP eligibility, unless they are exempt. </a:t>
            </a:r>
          </a:p>
          <a:p>
            <a:r>
              <a:rPr lang="en-US" sz="1900" dirty="0"/>
              <a:t>Exemptions include:</a:t>
            </a:r>
          </a:p>
          <a:p>
            <a:pPr lvl="1"/>
            <a:r>
              <a:rPr lang="en-US" sz="1900" dirty="0"/>
              <a:t>Age exemption - under 16 or over 60;</a:t>
            </a:r>
          </a:p>
          <a:p>
            <a:pPr lvl="1"/>
            <a:r>
              <a:rPr lang="en-US" sz="1900" dirty="0"/>
              <a:t>Care of a child under 6 or an incapacitated person;</a:t>
            </a:r>
          </a:p>
          <a:p>
            <a:pPr lvl="1"/>
            <a:r>
              <a:rPr lang="en-US" sz="1900" dirty="0"/>
              <a:t>Physically or mentally unfit for employment;</a:t>
            </a:r>
          </a:p>
          <a:p>
            <a:pPr lvl="1"/>
            <a:r>
              <a:rPr lang="en-US" sz="1900" dirty="0"/>
              <a:t>Receiving a disability-based benefit</a:t>
            </a:r>
          </a:p>
          <a:p>
            <a:pPr lvl="1"/>
            <a:r>
              <a:rPr lang="en-US" sz="1900" dirty="0"/>
              <a:t>Eligible student separately meeting student rules</a:t>
            </a:r>
          </a:p>
          <a:p>
            <a:pPr lvl="1"/>
            <a:r>
              <a:rPr lang="en-US" sz="1900" dirty="0"/>
              <a:t>Pending/Receiving Unemployment Benefits</a:t>
            </a:r>
          </a:p>
          <a:p>
            <a:pPr lvl="1"/>
            <a:r>
              <a:rPr lang="en-US" sz="1900" dirty="0"/>
              <a:t>Regular participant in drug/alcohol treatment</a:t>
            </a:r>
          </a:p>
          <a:p>
            <a:pPr lvl="1"/>
            <a:r>
              <a:rPr lang="en-US" sz="1900" dirty="0"/>
              <a:t>An employed person working at least 30 hours/week or earning at least federal minimum wage x 30</a:t>
            </a:r>
          </a:p>
          <a:p>
            <a:r>
              <a:rPr lang="en-US" sz="1900" dirty="0"/>
              <a:t>Voluntary or mandatory SNAP employment and training program – varies by county.</a:t>
            </a:r>
          </a:p>
          <a:p>
            <a:endParaRPr lang="en-US" dirty="0"/>
          </a:p>
        </p:txBody>
      </p:sp>
    </p:spTree>
    <p:extLst>
      <p:ext uri="{BB962C8B-B14F-4D97-AF65-F5344CB8AC3E}">
        <p14:creationId xmlns:p14="http://schemas.microsoft.com/office/powerpoint/2010/main" val="24668511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78963-C1A6-4D8A-A06E-49321EDDE75E}"/>
              </a:ext>
            </a:extLst>
          </p:cNvPr>
          <p:cNvSpPr>
            <a:spLocks noGrp="1"/>
          </p:cNvSpPr>
          <p:nvPr>
            <p:ph type="title"/>
          </p:nvPr>
        </p:nvSpPr>
        <p:spPr>
          <a:xfrm>
            <a:off x="677334" y="609600"/>
            <a:ext cx="8596668" cy="927652"/>
          </a:xfrm>
        </p:spPr>
        <p:txBody>
          <a:bodyPr>
            <a:normAutofit/>
          </a:bodyPr>
          <a:lstStyle/>
          <a:p>
            <a:pPr algn="ctr"/>
            <a:r>
              <a:rPr lang="en-US" b="1" u="sng" dirty="0">
                <a:solidFill>
                  <a:schemeClr val="accent2"/>
                </a:solidFill>
              </a:rPr>
              <a:t>SNAP Work Rule Compliance</a:t>
            </a:r>
          </a:p>
        </p:txBody>
      </p:sp>
      <p:sp>
        <p:nvSpPr>
          <p:cNvPr id="3" name="Content Placeholder 2">
            <a:extLst>
              <a:ext uri="{FF2B5EF4-FFF2-40B4-BE49-F238E27FC236}">
                <a16:creationId xmlns:a16="http://schemas.microsoft.com/office/drawing/2014/main" id="{F2B6019E-B1E2-4F40-A69C-0F3E6196AC54}"/>
              </a:ext>
            </a:extLst>
          </p:cNvPr>
          <p:cNvSpPr>
            <a:spLocks noGrp="1"/>
          </p:cNvSpPr>
          <p:nvPr>
            <p:ph idx="1"/>
          </p:nvPr>
        </p:nvSpPr>
        <p:spPr>
          <a:xfrm>
            <a:off x="795130" y="1630017"/>
            <a:ext cx="9011480" cy="4943061"/>
          </a:xfrm>
        </p:spPr>
        <p:txBody>
          <a:bodyPr>
            <a:normAutofit/>
          </a:bodyPr>
          <a:lstStyle/>
          <a:p>
            <a:r>
              <a:rPr lang="en-US" sz="2100" dirty="0"/>
              <a:t>Register for work</a:t>
            </a:r>
          </a:p>
          <a:p>
            <a:r>
              <a:rPr lang="en-US" sz="2100" dirty="0"/>
              <a:t>SNAP Employment and Training Program</a:t>
            </a:r>
          </a:p>
          <a:p>
            <a:r>
              <a:rPr lang="en-US" sz="2100" dirty="0"/>
              <a:t>Workfare</a:t>
            </a:r>
          </a:p>
          <a:p>
            <a:r>
              <a:rPr lang="en-US" sz="2100" dirty="0"/>
              <a:t>Subsidized employment program</a:t>
            </a:r>
          </a:p>
          <a:p>
            <a:r>
              <a:rPr lang="en-US" sz="2100" dirty="0"/>
              <a:t>Accept bona fide employment when offered</a:t>
            </a:r>
          </a:p>
          <a:p>
            <a:r>
              <a:rPr lang="en-US" sz="2100" dirty="0"/>
              <a:t>Do not voluntarily quit or reduce existing job below 30 hours/week</a:t>
            </a:r>
          </a:p>
          <a:p>
            <a:r>
              <a:rPr lang="en-US" sz="2100" dirty="0">
                <a:highlight>
                  <a:srgbClr val="FFFF00"/>
                </a:highlight>
              </a:rPr>
              <a:t>An appropriate in-home available activity</a:t>
            </a:r>
            <a:endParaRPr lang="en-US" sz="2100" dirty="0"/>
          </a:p>
          <a:p>
            <a:pPr marL="0" indent="0">
              <a:buNone/>
            </a:pPr>
            <a:endParaRPr lang="en-US" sz="2100" b="1" u="sng" dirty="0">
              <a:highlight>
                <a:srgbClr val="FFFF00"/>
              </a:highlight>
            </a:endParaRPr>
          </a:p>
          <a:p>
            <a:endParaRPr lang="en-US" b="1" u="sng" dirty="0">
              <a:highlight>
                <a:srgbClr val="FFFF00"/>
              </a:highlight>
            </a:endParaRPr>
          </a:p>
          <a:p>
            <a:endParaRPr lang="en-US" dirty="0"/>
          </a:p>
        </p:txBody>
      </p:sp>
    </p:spTree>
    <p:extLst>
      <p:ext uri="{BB962C8B-B14F-4D97-AF65-F5344CB8AC3E}">
        <p14:creationId xmlns:p14="http://schemas.microsoft.com/office/powerpoint/2010/main" val="2780744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BFFAC-24BD-40F6-85E9-D0FC2A0378D4}"/>
              </a:ext>
            </a:extLst>
          </p:cNvPr>
          <p:cNvSpPr>
            <a:spLocks noGrp="1"/>
          </p:cNvSpPr>
          <p:nvPr>
            <p:ph type="title"/>
          </p:nvPr>
        </p:nvSpPr>
        <p:spPr>
          <a:xfrm>
            <a:off x="677334" y="337931"/>
            <a:ext cx="8596668" cy="868018"/>
          </a:xfrm>
        </p:spPr>
        <p:txBody>
          <a:bodyPr>
            <a:normAutofit fontScale="90000"/>
          </a:bodyPr>
          <a:lstStyle/>
          <a:p>
            <a:pPr algn="ctr"/>
            <a:r>
              <a:rPr lang="en-US" b="1" u="sng" dirty="0">
                <a:solidFill>
                  <a:schemeClr val="accent2"/>
                </a:solidFill>
              </a:rPr>
              <a:t>SNAP EMPLOYMENT SANCTION</a:t>
            </a:r>
            <a:br>
              <a:rPr lang="en-US" b="1" u="sng" dirty="0">
                <a:solidFill>
                  <a:schemeClr val="accent2"/>
                </a:solidFill>
              </a:rPr>
            </a:br>
            <a:endParaRPr lang="en-US" dirty="0"/>
          </a:p>
        </p:txBody>
      </p:sp>
      <p:sp>
        <p:nvSpPr>
          <p:cNvPr id="3" name="Content Placeholder 2">
            <a:extLst>
              <a:ext uri="{FF2B5EF4-FFF2-40B4-BE49-F238E27FC236}">
                <a16:creationId xmlns:a16="http://schemas.microsoft.com/office/drawing/2014/main" id="{3E86EB63-9692-4732-9563-8FBE2299EFFC}"/>
              </a:ext>
            </a:extLst>
          </p:cNvPr>
          <p:cNvSpPr>
            <a:spLocks noGrp="1"/>
          </p:cNvSpPr>
          <p:nvPr>
            <p:ph idx="1"/>
          </p:nvPr>
        </p:nvSpPr>
        <p:spPr>
          <a:xfrm>
            <a:off x="677334" y="1020417"/>
            <a:ext cx="8917240" cy="5499653"/>
          </a:xfrm>
        </p:spPr>
        <p:txBody>
          <a:bodyPr>
            <a:normAutofit fontScale="92500" lnSpcReduction="20000"/>
          </a:bodyPr>
          <a:lstStyle/>
          <a:p>
            <a:pPr marL="0" indent="0">
              <a:buNone/>
            </a:pPr>
            <a:endParaRPr lang="en-US" dirty="0"/>
          </a:p>
          <a:p>
            <a:r>
              <a:rPr lang="en-US" sz="2100" dirty="0"/>
              <a:t>Individuals who fail to comply with employment and training activities, and </a:t>
            </a:r>
            <a:r>
              <a:rPr lang="en-US" sz="2100" b="1" dirty="0">
                <a:solidFill>
                  <a:schemeClr val="accent2"/>
                </a:solidFill>
              </a:rPr>
              <a:t>who lack good cause</a:t>
            </a:r>
            <a:r>
              <a:rPr lang="en-US" sz="2100" dirty="0"/>
              <a:t>, can be disqualified (sanctioned) from receiving SNAP.</a:t>
            </a:r>
          </a:p>
          <a:p>
            <a:pPr lvl="1"/>
            <a:r>
              <a:rPr lang="en-US" sz="2100" dirty="0"/>
              <a:t>For the 1</a:t>
            </a:r>
            <a:r>
              <a:rPr lang="en-US" sz="2100" baseline="30000" dirty="0"/>
              <a:t>st</a:t>
            </a:r>
            <a:r>
              <a:rPr lang="en-US" sz="2100" dirty="0"/>
              <a:t> work rule violation, the sanction lasts 2 months and until compliance;</a:t>
            </a:r>
          </a:p>
          <a:p>
            <a:pPr lvl="1"/>
            <a:r>
              <a:rPr lang="en-US" sz="2100" dirty="0"/>
              <a:t>For 2</a:t>
            </a:r>
            <a:r>
              <a:rPr lang="en-US" sz="2100" baseline="30000" dirty="0"/>
              <a:t>nd</a:t>
            </a:r>
            <a:r>
              <a:rPr lang="en-US" sz="2100" dirty="0"/>
              <a:t> violation, the sanction lasts 4 months and until compliance;</a:t>
            </a:r>
          </a:p>
          <a:p>
            <a:pPr lvl="1"/>
            <a:r>
              <a:rPr lang="en-US" sz="2100" dirty="0"/>
              <a:t>For the 3</a:t>
            </a:r>
            <a:r>
              <a:rPr lang="en-US" sz="2100" baseline="30000" dirty="0"/>
              <a:t>rd</a:t>
            </a:r>
            <a:r>
              <a:rPr lang="en-US" sz="2100" dirty="0"/>
              <a:t> and subsequent violations, the sanction lasts 6 months and until compliance.</a:t>
            </a:r>
          </a:p>
          <a:p>
            <a:r>
              <a:rPr lang="en-US" sz="2100" dirty="0"/>
              <a:t>The sanction disqualifies the individual, not the entire household.</a:t>
            </a:r>
          </a:p>
          <a:p>
            <a:r>
              <a:rPr lang="en-US" sz="2100" dirty="0"/>
              <a:t>The sanction can be lifted if incorrectly imposed OR if the sanctioned individual becomes exempt from work rules during sanction period.</a:t>
            </a:r>
          </a:p>
          <a:p>
            <a:pPr marL="0" indent="0">
              <a:buNone/>
            </a:pPr>
            <a:endParaRPr lang="en-US" sz="2100" dirty="0"/>
          </a:p>
          <a:p>
            <a:pPr marL="0" indent="0">
              <a:buNone/>
            </a:pPr>
            <a:r>
              <a:rPr lang="en-US" sz="2100" b="1" dirty="0">
                <a:solidFill>
                  <a:schemeClr val="tx1"/>
                </a:solidFill>
                <a:highlight>
                  <a:srgbClr val="FFFF00"/>
                </a:highlight>
              </a:rPr>
              <a:t>COVID-19</a:t>
            </a:r>
            <a:r>
              <a:rPr lang="en-US" sz="2100" b="1" dirty="0">
                <a:solidFill>
                  <a:schemeClr val="accent2"/>
                </a:solidFill>
                <a:highlight>
                  <a:srgbClr val="FFFF00"/>
                </a:highlight>
              </a:rPr>
              <a:t>: </a:t>
            </a:r>
            <a:r>
              <a:rPr lang="en-US" sz="2100" dirty="0">
                <a:highlight>
                  <a:srgbClr val="FFFF00"/>
                </a:highlight>
              </a:rPr>
              <a:t>Per </a:t>
            </a:r>
            <a:r>
              <a:rPr lang="en-US" sz="2100" u="sng" dirty="0">
                <a:highlight>
                  <a:srgbClr val="FFFF00"/>
                </a:highlight>
              </a:rPr>
              <a:t>GIS 20 TA/DC023</a:t>
            </a:r>
            <a:r>
              <a:rPr lang="en-US" sz="2100" dirty="0">
                <a:highlight>
                  <a:srgbClr val="FFFF00"/>
                </a:highlight>
              </a:rPr>
              <a:t>:</a:t>
            </a:r>
          </a:p>
          <a:p>
            <a:r>
              <a:rPr lang="en-US" sz="2100" dirty="0">
                <a:highlight>
                  <a:srgbClr val="FFFF00"/>
                </a:highlight>
              </a:rPr>
              <a:t>“If an otherwise-eligible individual request to have a durational sanction lifted after the duration has ended, the district should lift the sanction and may only require an appropriate in-home available activity to demonstrate compliance.”</a:t>
            </a:r>
          </a:p>
          <a:p>
            <a:endParaRPr lang="en-US" dirty="0"/>
          </a:p>
        </p:txBody>
      </p:sp>
    </p:spTree>
    <p:extLst>
      <p:ext uri="{BB962C8B-B14F-4D97-AF65-F5344CB8AC3E}">
        <p14:creationId xmlns:p14="http://schemas.microsoft.com/office/powerpoint/2010/main" val="1681412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512828-B610-4FC0-A6A5-5B2D63C73C17}"/>
              </a:ext>
            </a:extLst>
          </p:cNvPr>
          <p:cNvSpPr>
            <a:spLocks noGrp="1"/>
          </p:cNvSpPr>
          <p:nvPr>
            <p:ph type="title"/>
          </p:nvPr>
        </p:nvSpPr>
        <p:spPr>
          <a:xfrm>
            <a:off x="677334" y="609600"/>
            <a:ext cx="8596668" cy="857250"/>
          </a:xfrm>
        </p:spPr>
        <p:txBody>
          <a:bodyPr>
            <a:normAutofit/>
          </a:bodyPr>
          <a:lstStyle/>
          <a:p>
            <a:pPr algn="ctr"/>
            <a:r>
              <a:rPr lang="en-US" b="1" u="sng" dirty="0">
                <a:solidFill>
                  <a:srgbClr val="0070C0"/>
                </a:solidFill>
              </a:rPr>
              <a:t>USING SNAP BENEFITS</a:t>
            </a:r>
            <a:endParaRPr lang="en-US" u="sng" dirty="0">
              <a:solidFill>
                <a:srgbClr val="0070C0"/>
              </a:solidFill>
            </a:endParaRPr>
          </a:p>
        </p:txBody>
      </p:sp>
      <p:sp>
        <p:nvSpPr>
          <p:cNvPr id="3" name="Content Placeholder 2">
            <a:extLst>
              <a:ext uri="{FF2B5EF4-FFF2-40B4-BE49-F238E27FC236}">
                <a16:creationId xmlns:a16="http://schemas.microsoft.com/office/drawing/2014/main" id="{32FA7F75-8103-47F3-B48C-0426C9BA217B}"/>
              </a:ext>
            </a:extLst>
          </p:cNvPr>
          <p:cNvSpPr>
            <a:spLocks noGrp="1"/>
          </p:cNvSpPr>
          <p:nvPr>
            <p:ph idx="1"/>
          </p:nvPr>
        </p:nvSpPr>
        <p:spPr>
          <a:xfrm>
            <a:off x="677333" y="1362075"/>
            <a:ext cx="9646109" cy="4679287"/>
          </a:xfrm>
        </p:spPr>
        <p:txBody>
          <a:bodyPr>
            <a:normAutofit/>
          </a:bodyPr>
          <a:lstStyle/>
          <a:p>
            <a:r>
              <a:rPr lang="en-US" dirty="0"/>
              <a:t>Household is mailed a common benefit identification card (CBIC) and (separately) a PIN.</a:t>
            </a:r>
          </a:p>
          <a:p>
            <a:pPr lvl="1"/>
            <a:r>
              <a:rPr lang="en-US" dirty="0"/>
              <a:t>Household can request to have a photo CBIC.</a:t>
            </a:r>
          </a:p>
          <a:p>
            <a:pPr lvl="1"/>
            <a:r>
              <a:rPr lang="en-US" b="1" dirty="0">
                <a:solidFill>
                  <a:schemeClr val="accent2"/>
                </a:solidFill>
              </a:rPr>
              <a:t>District can issue temporary card to meet immediate need</a:t>
            </a:r>
            <a:r>
              <a:rPr lang="en-US" dirty="0">
                <a:solidFill>
                  <a:schemeClr val="accent2"/>
                </a:solidFill>
              </a:rPr>
              <a:t>.</a:t>
            </a:r>
          </a:p>
          <a:p>
            <a:r>
              <a:rPr lang="en-US" dirty="0"/>
              <a:t>SNAP benefits are put into an Electronic Benefits Transfer (EBT) account for the household.</a:t>
            </a:r>
          </a:p>
          <a:p>
            <a:r>
              <a:rPr lang="en-US" dirty="0"/>
              <a:t>Household uses the SNAP EBT benefits to purchase eligible food items at any SNAP authorized retailer.</a:t>
            </a:r>
          </a:p>
          <a:p>
            <a:r>
              <a:rPr lang="en-US" b="1" dirty="0"/>
              <a:t>Household can use authorized representative to shop on their behalf.</a:t>
            </a:r>
          </a:p>
          <a:p>
            <a:pPr lvl="1"/>
            <a:r>
              <a:rPr lang="en-US" b="1" dirty="0"/>
              <a:t>Form LDSS-494 can be used for assistance with application, benefits and/or food shopping.</a:t>
            </a:r>
          </a:p>
          <a:p>
            <a:pPr lvl="1"/>
            <a:r>
              <a:rPr lang="en-US" b="1" dirty="0">
                <a:solidFill>
                  <a:schemeClr val="accent2"/>
                </a:solidFill>
              </a:rPr>
              <a:t>Authorized representative can obtain separate EBT card</a:t>
            </a:r>
            <a:r>
              <a:rPr lang="en-US" dirty="0"/>
              <a:t>. </a:t>
            </a:r>
          </a:p>
          <a:p>
            <a:r>
              <a:rPr lang="en-US" dirty="0"/>
              <a:t>With exception for SSI live-alone recipients, SNAP benefits remain in the EBT account for 365 days. SNAP benefits are expunged from the EBT account after 1 year, if there has been no activity [‘no use of SNAP benefits’].</a:t>
            </a:r>
          </a:p>
        </p:txBody>
      </p:sp>
    </p:spTree>
    <p:extLst>
      <p:ext uri="{BB962C8B-B14F-4D97-AF65-F5344CB8AC3E}">
        <p14:creationId xmlns:p14="http://schemas.microsoft.com/office/powerpoint/2010/main" val="4099506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81C9A-90F3-4202-933A-9C1C59867D9F}"/>
              </a:ext>
            </a:extLst>
          </p:cNvPr>
          <p:cNvSpPr>
            <a:spLocks noGrp="1"/>
          </p:cNvSpPr>
          <p:nvPr>
            <p:ph type="title"/>
          </p:nvPr>
        </p:nvSpPr>
        <p:spPr>
          <a:xfrm>
            <a:off x="677334" y="609600"/>
            <a:ext cx="8596668" cy="781878"/>
          </a:xfrm>
        </p:spPr>
        <p:txBody>
          <a:bodyPr>
            <a:normAutofit/>
          </a:bodyPr>
          <a:lstStyle/>
          <a:p>
            <a:pPr algn="ctr"/>
            <a:r>
              <a:rPr lang="en-US" sz="3200" b="1" u="sng" dirty="0">
                <a:solidFill>
                  <a:schemeClr val="accent2"/>
                </a:solidFill>
                <a:highlight>
                  <a:srgbClr val="FFFF00"/>
                </a:highlight>
              </a:rPr>
              <a:t>COVID-19 Work Rules &amp; Sanction Issues</a:t>
            </a:r>
            <a:endParaRPr lang="en-US" sz="3200" dirty="0"/>
          </a:p>
        </p:txBody>
      </p:sp>
      <p:sp>
        <p:nvSpPr>
          <p:cNvPr id="3" name="Content Placeholder 2">
            <a:extLst>
              <a:ext uri="{FF2B5EF4-FFF2-40B4-BE49-F238E27FC236}">
                <a16:creationId xmlns:a16="http://schemas.microsoft.com/office/drawing/2014/main" id="{D74094A7-BB6A-4389-AB75-6188B9CBAE46}"/>
              </a:ext>
            </a:extLst>
          </p:cNvPr>
          <p:cNvSpPr>
            <a:spLocks noGrp="1"/>
          </p:cNvSpPr>
          <p:nvPr>
            <p:ph idx="1"/>
          </p:nvPr>
        </p:nvSpPr>
        <p:spPr>
          <a:xfrm>
            <a:off x="664082" y="1494971"/>
            <a:ext cx="8596668" cy="4644572"/>
          </a:xfrm>
        </p:spPr>
        <p:txBody>
          <a:bodyPr>
            <a:normAutofit fontScale="92500" lnSpcReduction="10000"/>
          </a:bodyPr>
          <a:lstStyle/>
          <a:p>
            <a:r>
              <a:rPr lang="en-US" sz="2100" dirty="0">
                <a:highlight>
                  <a:srgbClr val="FFFF00"/>
                </a:highlight>
              </a:rPr>
              <a:t>OTDA has issued policy directives to address the difficulties that SNAP recipients may have in complying with employment and training rules during the COVID-19 pandemic.  </a:t>
            </a:r>
          </a:p>
          <a:p>
            <a:r>
              <a:rPr lang="en-US" sz="2100" dirty="0">
                <a:highlight>
                  <a:srgbClr val="FFFF00"/>
                </a:highlight>
              </a:rPr>
              <a:t>Per </a:t>
            </a:r>
            <a:r>
              <a:rPr lang="en-US" sz="2100" u="sng" dirty="0">
                <a:highlight>
                  <a:srgbClr val="FFFF00"/>
                </a:highlight>
              </a:rPr>
              <a:t>GIS 20 TA/DC021</a:t>
            </a:r>
            <a:r>
              <a:rPr lang="en-US" sz="2100" dirty="0">
                <a:highlight>
                  <a:srgbClr val="FFFF00"/>
                </a:highlight>
              </a:rPr>
              <a:t>, the local DSS offices are directed to:</a:t>
            </a:r>
          </a:p>
          <a:p>
            <a:pPr lvl="1"/>
            <a:r>
              <a:rPr lang="en-US" sz="2100" dirty="0">
                <a:highlight>
                  <a:srgbClr val="FFFF00"/>
                </a:highlight>
              </a:rPr>
              <a:t>Must not take </a:t>
            </a:r>
            <a:r>
              <a:rPr lang="en-US" sz="2100" b="1" dirty="0">
                <a:solidFill>
                  <a:srgbClr val="0070C0"/>
                </a:solidFill>
                <a:highlight>
                  <a:srgbClr val="FFFF00"/>
                </a:highlight>
              </a:rPr>
              <a:t>negative action </a:t>
            </a:r>
            <a:r>
              <a:rPr lang="en-US" sz="2100" dirty="0">
                <a:highlight>
                  <a:srgbClr val="FFFF00"/>
                </a:highlight>
              </a:rPr>
              <a:t>against applicants or recipients for non-compliance with an employment requirement that </a:t>
            </a:r>
            <a:r>
              <a:rPr lang="en-US" sz="2100" b="1" dirty="0">
                <a:solidFill>
                  <a:srgbClr val="0070C0"/>
                </a:solidFill>
                <a:highlight>
                  <a:srgbClr val="FFFF00"/>
                </a:highlight>
              </a:rPr>
              <a:t>requires in-person contact;</a:t>
            </a:r>
            <a:endParaRPr lang="en-US" sz="2100" dirty="0">
              <a:highlight>
                <a:srgbClr val="FFFF00"/>
              </a:highlight>
            </a:endParaRPr>
          </a:p>
          <a:p>
            <a:pPr lvl="1"/>
            <a:r>
              <a:rPr lang="en-US" sz="2100" dirty="0">
                <a:highlight>
                  <a:srgbClr val="FFFF00"/>
                </a:highlight>
              </a:rPr>
              <a:t>Should refrain from making new work assignments that cannot be completed at home and to </a:t>
            </a:r>
            <a:r>
              <a:rPr lang="en-US" sz="2100" b="1" dirty="0">
                <a:solidFill>
                  <a:srgbClr val="0070C0"/>
                </a:solidFill>
                <a:highlight>
                  <a:srgbClr val="FFFF00"/>
                </a:highlight>
              </a:rPr>
              <a:t>provide good cause exceptions for noncompliance for infractions;</a:t>
            </a:r>
            <a:endParaRPr lang="en-US" sz="2100" dirty="0">
              <a:highlight>
                <a:srgbClr val="FFFF00"/>
              </a:highlight>
            </a:endParaRPr>
          </a:p>
          <a:p>
            <a:pPr lvl="1"/>
            <a:r>
              <a:rPr lang="en-US" sz="2100" dirty="0">
                <a:highlight>
                  <a:srgbClr val="FFFF00"/>
                </a:highlight>
              </a:rPr>
              <a:t>Must </a:t>
            </a:r>
            <a:r>
              <a:rPr lang="en-US" sz="2100" b="1" dirty="0">
                <a:solidFill>
                  <a:srgbClr val="0070C0"/>
                </a:solidFill>
                <a:highlight>
                  <a:srgbClr val="FFFF00"/>
                </a:highlight>
              </a:rPr>
              <a:t>suspend all required in-person work activity assignments </a:t>
            </a:r>
            <a:r>
              <a:rPr lang="en-US" sz="2100" dirty="0">
                <a:highlight>
                  <a:srgbClr val="FFFF00"/>
                </a:highlight>
              </a:rPr>
              <a:t>and are encouraged to provide assistance to those seeking help obtaining a job to find work that is deemed an essential service or engagement in educational or job readiness activities on-line to prepare for future employment opportunities. </a:t>
            </a:r>
          </a:p>
          <a:p>
            <a:endParaRPr lang="en-US" dirty="0"/>
          </a:p>
        </p:txBody>
      </p:sp>
    </p:spTree>
    <p:extLst>
      <p:ext uri="{BB962C8B-B14F-4D97-AF65-F5344CB8AC3E}">
        <p14:creationId xmlns:p14="http://schemas.microsoft.com/office/powerpoint/2010/main" val="27256839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CF6C0-3193-42C2-822C-2EE0080F3BEE}"/>
              </a:ext>
            </a:extLst>
          </p:cNvPr>
          <p:cNvSpPr>
            <a:spLocks noGrp="1"/>
          </p:cNvSpPr>
          <p:nvPr>
            <p:ph type="title"/>
          </p:nvPr>
        </p:nvSpPr>
        <p:spPr>
          <a:xfrm>
            <a:off x="420913" y="609599"/>
            <a:ext cx="9855201" cy="1001488"/>
          </a:xfrm>
        </p:spPr>
        <p:txBody>
          <a:bodyPr>
            <a:normAutofit/>
          </a:bodyPr>
          <a:lstStyle/>
          <a:p>
            <a:pPr algn="ctr"/>
            <a:r>
              <a:rPr lang="en-US" sz="3200" b="1" u="sng" dirty="0">
                <a:solidFill>
                  <a:schemeClr val="accent2"/>
                </a:solidFill>
                <a:highlight>
                  <a:srgbClr val="FFFF00"/>
                </a:highlight>
              </a:rPr>
              <a:t>Good Cause for Non-Compliance during COVID-19</a:t>
            </a:r>
          </a:p>
        </p:txBody>
      </p:sp>
      <p:sp>
        <p:nvSpPr>
          <p:cNvPr id="3" name="Content Placeholder 2">
            <a:extLst>
              <a:ext uri="{FF2B5EF4-FFF2-40B4-BE49-F238E27FC236}">
                <a16:creationId xmlns:a16="http://schemas.microsoft.com/office/drawing/2014/main" id="{1E6C9240-D54B-405B-838D-49AEC9878540}"/>
              </a:ext>
            </a:extLst>
          </p:cNvPr>
          <p:cNvSpPr>
            <a:spLocks noGrp="1"/>
          </p:cNvSpPr>
          <p:nvPr>
            <p:ph idx="1"/>
          </p:nvPr>
        </p:nvSpPr>
        <p:spPr>
          <a:xfrm>
            <a:off x="691848" y="1494970"/>
            <a:ext cx="8596668" cy="4081935"/>
          </a:xfrm>
        </p:spPr>
        <p:txBody>
          <a:bodyPr>
            <a:normAutofit/>
          </a:bodyPr>
          <a:lstStyle/>
          <a:p>
            <a:r>
              <a:rPr lang="en-US" sz="2000" dirty="0">
                <a:highlight>
                  <a:srgbClr val="FFFF00"/>
                </a:highlight>
              </a:rPr>
              <a:t>Per </a:t>
            </a:r>
            <a:r>
              <a:rPr lang="en-US" sz="2000" u="sng" dirty="0">
                <a:highlight>
                  <a:srgbClr val="FFFF00"/>
                </a:highlight>
              </a:rPr>
              <a:t>GIS 20 TA/DC016</a:t>
            </a:r>
            <a:r>
              <a:rPr lang="en-US" sz="2000" dirty="0">
                <a:highlight>
                  <a:srgbClr val="FFFF00"/>
                </a:highlight>
              </a:rPr>
              <a:t>, Good cause must be granted when failure to meet program requirements is due to factors beyond the participant’s control.   Good Cause may include:</a:t>
            </a:r>
          </a:p>
          <a:p>
            <a:pPr lvl="1"/>
            <a:r>
              <a:rPr lang="en-US" sz="2000" dirty="0">
                <a:highlight>
                  <a:srgbClr val="FFFF00"/>
                </a:highlight>
              </a:rPr>
              <a:t>lack of transportation, </a:t>
            </a:r>
          </a:p>
          <a:p>
            <a:pPr lvl="1"/>
            <a:r>
              <a:rPr lang="en-US" sz="2000" dirty="0">
                <a:highlight>
                  <a:srgbClr val="FFFF00"/>
                </a:highlight>
              </a:rPr>
              <a:t>lack of child-care, </a:t>
            </a:r>
          </a:p>
          <a:p>
            <a:pPr lvl="1"/>
            <a:r>
              <a:rPr lang="en-US" sz="2000" dirty="0">
                <a:highlight>
                  <a:srgbClr val="FFFF00"/>
                </a:highlight>
              </a:rPr>
              <a:t>worksite closures, </a:t>
            </a:r>
          </a:p>
          <a:p>
            <a:pPr lvl="1"/>
            <a:r>
              <a:rPr lang="en-US" sz="2000" dirty="0">
                <a:highlight>
                  <a:srgbClr val="FFFF00"/>
                </a:highlight>
              </a:rPr>
              <a:t>legitimate concerns about using public transportation </a:t>
            </a:r>
          </a:p>
          <a:p>
            <a:pPr lvl="1"/>
            <a:r>
              <a:rPr lang="en-US" sz="2000" dirty="0">
                <a:highlight>
                  <a:srgbClr val="FFFF00"/>
                </a:highlight>
              </a:rPr>
              <a:t>or other factor regarding work participation. </a:t>
            </a:r>
          </a:p>
        </p:txBody>
      </p:sp>
    </p:spTree>
    <p:extLst>
      <p:ext uri="{BB962C8B-B14F-4D97-AF65-F5344CB8AC3E}">
        <p14:creationId xmlns:p14="http://schemas.microsoft.com/office/powerpoint/2010/main" val="30088976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B0C27-9472-431B-9B09-9CB77B14C5E9}"/>
              </a:ext>
            </a:extLst>
          </p:cNvPr>
          <p:cNvSpPr>
            <a:spLocks noGrp="1"/>
          </p:cNvSpPr>
          <p:nvPr>
            <p:ph type="title"/>
          </p:nvPr>
        </p:nvSpPr>
        <p:spPr>
          <a:xfrm>
            <a:off x="677334" y="333829"/>
            <a:ext cx="8596668" cy="1190171"/>
          </a:xfrm>
        </p:spPr>
        <p:txBody>
          <a:bodyPr>
            <a:noAutofit/>
          </a:bodyPr>
          <a:lstStyle/>
          <a:p>
            <a:pPr algn="ctr"/>
            <a:r>
              <a:rPr lang="en-US" sz="3200" b="1" u="sng" dirty="0">
                <a:solidFill>
                  <a:schemeClr val="accent2"/>
                </a:solidFill>
                <a:highlight>
                  <a:srgbClr val="FFFF00"/>
                </a:highlight>
              </a:rPr>
              <a:t>COVID-19 Work Rules Suggestions</a:t>
            </a:r>
            <a:endParaRPr lang="en-US" sz="3200" b="1" u="sng" dirty="0">
              <a:highlight>
                <a:srgbClr val="FFFF00"/>
              </a:highlight>
            </a:endParaRPr>
          </a:p>
        </p:txBody>
      </p:sp>
      <p:sp>
        <p:nvSpPr>
          <p:cNvPr id="3" name="Content Placeholder 2">
            <a:extLst>
              <a:ext uri="{FF2B5EF4-FFF2-40B4-BE49-F238E27FC236}">
                <a16:creationId xmlns:a16="http://schemas.microsoft.com/office/drawing/2014/main" id="{9D92EFF7-708F-4B3F-9311-B8A60912C291}"/>
              </a:ext>
            </a:extLst>
          </p:cNvPr>
          <p:cNvSpPr>
            <a:spLocks noGrp="1"/>
          </p:cNvSpPr>
          <p:nvPr>
            <p:ph idx="1"/>
          </p:nvPr>
        </p:nvSpPr>
        <p:spPr>
          <a:xfrm>
            <a:off x="420913" y="1088572"/>
            <a:ext cx="10609943" cy="4952792"/>
          </a:xfrm>
        </p:spPr>
        <p:txBody>
          <a:bodyPr>
            <a:noAutofit/>
          </a:bodyPr>
          <a:lstStyle/>
          <a:p>
            <a:pPr marL="0" indent="0">
              <a:buNone/>
            </a:pPr>
            <a:r>
              <a:rPr lang="en-US" dirty="0">
                <a:highlight>
                  <a:srgbClr val="FFFF00"/>
                </a:highlight>
              </a:rPr>
              <a:t>OTDA has provided suggestions as to how SNAP recipients may comply with employment and training rules during the COVID-19 pandemic.</a:t>
            </a:r>
          </a:p>
          <a:p>
            <a:r>
              <a:rPr lang="en-US" b="1" dirty="0">
                <a:solidFill>
                  <a:schemeClr val="accent2"/>
                </a:solidFill>
                <a:highlight>
                  <a:srgbClr val="FFFF00"/>
                </a:highlight>
              </a:rPr>
              <a:t>Employment assessments and employment plans </a:t>
            </a:r>
            <a:r>
              <a:rPr lang="en-US" dirty="0">
                <a:highlight>
                  <a:srgbClr val="FFFF00"/>
                </a:highlight>
              </a:rPr>
              <a:t>may be completed via telephone contact, in order to comply with </a:t>
            </a:r>
            <a:r>
              <a:rPr lang="en-US" b="1" dirty="0">
                <a:solidFill>
                  <a:srgbClr val="0070C0"/>
                </a:solidFill>
                <a:highlight>
                  <a:srgbClr val="FFFF00"/>
                </a:highlight>
              </a:rPr>
              <a:t>the 90-day requirement </a:t>
            </a:r>
            <a:r>
              <a:rPr lang="en-US" dirty="0">
                <a:highlight>
                  <a:srgbClr val="FFFF00"/>
                </a:highlight>
              </a:rPr>
              <a:t>to complete the employment assessment for adults in households with dependent children. </a:t>
            </a:r>
            <a:r>
              <a:rPr lang="en-US" b="1" dirty="0">
                <a:solidFill>
                  <a:schemeClr val="accent2"/>
                </a:solidFill>
                <a:highlight>
                  <a:srgbClr val="FFFF00"/>
                </a:highlight>
              </a:rPr>
              <a:t>This is a federal requirement and cannot be waived</a:t>
            </a:r>
            <a:r>
              <a:rPr lang="en-US" b="1" dirty="0">
                <a:highlight>
                  <a:srgbClr val="FFFF00"/>
                </a:highlight>
              </a:rPr>
              <a:t>.</a:t>
            </a:r>
            <a:r>
              <a:rPr lang="en-US" dirty="0">
                <a:highlight>
                  <a:srgbClr val="FFFF00"/>
                </a:highlight>
              </a:rPr>
              <a:t>  But LDSS offices can do this via telephone contact and then mail out copies of the completed/updated plans to individuals</a:t>
            </a:r>
            <a:r>
              <a:rPr lang="en-US" sz="1600" dirty="0">
                <a:highlight>
                  <a:srgbClr val="FFFF00"/>
                </a:highlight>
              </a:rPr>
              <a:t> (</a:t>
            </a:r>
            <a:r>
              <a:rPr lang="en-US" sz="1600" u="sng" dirty="0">
                <a:highlight>
                  <a:srgbClr val="FFFF00"/>
                </a:highlight>
              </a:rPr>
              <a:t>GIS 20 TA/DC016</a:t>
            </a:r>
            <a:r>
              <a:rPr lang="en-US" sz="1600" dirty="0">
                <a:highlight>
                  <a:srgbClr val="FFFF00"/>
                </a:highlight>
              </a:rPr>
              <a:t>, </a:t>
            </a:r>
            <a:r>
              <a:rPr lang="en-US" sz="1800" dirty="0">
                <a:highlight>
                  <a:srgbClr val="FFFF00"/>
                </a:highlight>
              </a:rPr>
              <a:t>GIS </a:t>
            </a:r>
            <a:r>
              <a:rPr lang="en-US" sz="1800" u="sng" dirty="0">
                <a:highlight>
                  <a:srgbClr val="FFFF00"/>
                </a:highlight>
              </a:rPr>
              <a:t>20 TA/DC023)</a:t>
            </a:r>
            <a:r>
              <a:rPr lang="en-US" sz="1800" dirty="0">
                <a:highlight>
                  <a:srgbClr val="FFFF00"/>
                </a:highlight>
              </a:rPr>
              <a:t>.</a:t>
            </a:r>
          </a:p>
          <a:p>
            <a:r>
              <a:rPr lang="en-US" b="1" dirty="0">
                <a:solidFill>
                  <a:schemeClr val="accent2"/>
                </a:solidFill>
                <a:highlight>
                  <a:srgbClr val="FFFF00"/>
                </a:highlight>
              </a:rPr>
              <a:t>Distance Learning </a:t>
            </a:r>
            <a:r>
              <a:rPr lang="en-US" dirty="0">
                <a:highlight>
                  <a:srgbClr val="FFFF00"/>
                </a:highlight>
              </a:rPr>
              <a:t>should be encouraged for individuals, currently engaged in educational activities. Until May 15, 2020, </a:t>
            </a:r>
            <a:r>
              <a:rPr lang="en-US" b="1" dirty="0">
                <a:solidFill>
                  <a:schemeClr val="accent2"/>
                </a:solidFill>
                <a:highlight>
                  <a:srgbClr val="FFFF00"/>
                </a:highlight>
              </a:rPr>
              <a:t>districts may report all hours </a:t>
            </a:r>
            <a:r>
              <a:rPr lang="en-US" dirty="0">
                <a:highlight>
                  <a:srgbClr val="FFFF00"/>
                </a:highlight>
              </a:rPr>
              <a:t>of educational activities that are conducted remotely as participated in that activity </a:t>
            </a:r>
            <a:r>
              <a:rPr lang="en-US" b="1" dirty="0">
                <a:solidFill>
                  <a:schemeClr val="accent2"/>
                </a:solidFill>
                <a:highlight>
                  <a:srgbClr val="FFFF00"/>
                </a:highlight>
              </a:rPr>
              <a:t>regardless of the 10 hours limitation </a:t>
            </a:r>
            <a:r>
              <a:rPr lang="en-US" dirty="0">
                <a:highlight>
                  <a:srgbClr val="FFFF00"/>
                </a:highlight>
              </a:rPr>
              <a:t>set forth on page 19, of 08-ADM-07.  (</a:t>
            </a:r>
            <a:r>
              <a:rPr lang="en-US" u="sng" dirty="0">
                <a:highlight>
                  <a:srgbClr val="FFFF00"/>
                </a:highlight>
              </a:rPr>
              <a:t>GIS 20 TA/DC016</a:t>
            </a:r>
            <a:r>
              <a:rPr lang="en-US" dirty="0">
                <a:highlight>
                  <a:srgbClr val="FFFF00"/>
                </a:highlight>
              </a:rPr>
              <a:t>)</a:t>
            </a:r>
          </a:p>
          <a:p>
            <a:r>
              <a:rPr lang="en-US" b="1" dirty="0">
                <a:solidFill>
                  <a:srgbClr val="0070C0"/>
                </a:solidFill>
                <a:highlight>
                  <a:srgbClr val="FFFF00"/>
                </a:highlight>
              </a:rPr>
              <a:t>Employment Orientations </a:t>
            </a:r>
            <a:r>
              <a:rPr lang="en-US" dirty="0">
                <a:highlight>
                  <a:srgbClr val="FFFF00"/>
                </a:highlight>
              </a:rPr>
              <a:t>- encouraged to avoid conducting employment orientations face-to-face or in group settings. Districts may conduct employment orientations over the </a:t>
            </a:r>
            <a:r>
              <a:rPr lang="en-US" b="1" dirty="0">
                <a:solidFill>
                  <a:srgbClr val="0070C0"/>
                </a:solidFill>
                <a:highlight>
                  <a:srgbClr val="FFFF00"/>
                </a:highlight>
              </a:rPr>
              <a:t>phone, online, or provide applicants or recipients with written materials by mail</a:t>
            </a:r>
            <a:r>
              <a:rPr lang="en-US" dirty="0">
                <a:highlight>
                  <a:srgbClr val="FFFF00"/>
                </a:highlight>
              </a:rPr>
              <a:t>. (</a:t>
            </a:r>
            <a:r>
              <a:rPr lang="en-US" u="sng" dirty="0">
                <a:highlight>
                  <a:srgbClr val="FFFF00"/>
                </a:highlight>
              </a:rPr>
              <a:t>GIS 20 TA/DC016)</a:t>
            </a:r>
            <a:endParaRPr lang="en-US" dirty="0">
              <a:highlight>
                <a:srgbClr val="FFFF00"/>
              </a:highlight>
            </a:endParaRPr>
          </a:p>
          <a:p>
            <a:r>
              <a:rPr lang="en-US" b="1" dirty="0">
                <a:solidFill>
                  <a:srgbClr val="0070C0"/>
                </a:solidFill>
                <a:highlight>
                  <a:srgbClr val="FFFF00"/>
                </a:highlight>
              </a:rPr>
              <a:t>Job</a:t>
            </a:r>
            <a:r>
              <a:rPr lang="en-US" dirty="0">
                <a:highlight>
                  <a:srgbClr val="FFFF00"/>
                </a:highlight>
              </a:rPr>
              <a:t> </a:t>
            </a:r>
            <a:r>
              <a:rPr lang="en-US" b="1" dirty="0">
                <a:solidFill>
                  <a:schemeClr val="accent2"/>
                </a:solidFill>
                <a:highlight>
                  <a:srgbClr val="FFFF00"/>
                </a:highlight>
              </a:rPr>
              <a:t>Search/Job Readiness Training</a:t>
            </a:r>
            <a:r>
              <a:rPr lang="en-US" b="1" dirty="0">
                <a:highlight>
                  <a:srgbClr val="FFFF00"/>
                </a:highlight>
              </a:rPr>
              <a:t> </a:t>
            </a:r>
            <a:r>
              <a:rPr lang="en-US" dirty="0">
                <a:highlight>
                  <a:srgbClr val="FFFF00"/>
                </a:highlight>
              </a:rPr>
              <a:t>– encouraged to avoid conducting job search/Job Readiness Training activities in large group settings and </a:t>
            </a:r>
            <a:r>
              <a:rPr lang="en-US" b="1" dirty="0">
                <a:solidFill>
                  <a:srgbClr val="0070C0"/>
                </a:solidFill>
                <a:highlight>
                  <a:srgbClr val="FFFF00"/>
                </a:highlight>
              </a:rPr>
              <a:t>encourages delaying mandatory employment assignments </a:t>
            </a:r>
            <a:r>
              <a:rPr lang="en-US" dirty="0">
                <a:highlight>
                  <a:srgbClr val="FFFF00"/>
                </a:highlight>
              </a:rPr>
              <a:t>until May 15, 2020. (</a:t>
            </a:r>
            <a:r>
              <a:rPr lang="en-US" u="sng" dirty="0">
                <a:highlight>
                  <a:srgbClr val="FFFF00"/>
                </a:highlight>
              </a:rPr>
              <a:t>GIS 20 TA/DC016)</a:t>
            </a:r>
            <a:endParaRPr lang="en-US" dirty="0"/>
          </a:p>
          <a:p>
            <a:endParaRPr lang="en-US" dirty="0">
              <a:highlight>
                <a:srgbClr val="FFFF00"/>
              </a:highlight>
            </a:endParaRPr>
          </a:p>
          <a:p>
            <a:endParaRPr lang="en-US" dirty="0">
              <a:highlight>
                <a:srgbClr val="FFFF00"/>
              </a:highlight>
            </a:endParaRPr>
          </a:p>
        </p:txBody>
      </p:sp>
    </p:spTree>
    <p:extLst>
      <p:ext uri="{BB962C8B-B14F-4D97-AF65-F5344CB8AC3E}">
        <p14:creationId xmlns:p14="http://schemas.microsoft.com/office/powerpoint/2010/main" val="27998609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6172B-4CC5-49BD-A0A9-A1ED364198EB}"/>
              </a:ext>
            </a:extLst>
          </p:cNvPr>
          <p:cNvSpPr>
            <a:spLocks noGrp="1"/>
          </p:cNvSpPr>
          <p:nvPr>
            <p:ph type="title"/>
          </p:nvPr>
        </p:nvSpPr>
        <p:spPr>
          <a:xfrm>
            <a:off x="0" y="609600"/>
            <a:ext cx="10363200" cy="1320800"/>
          </a:xfrm>
        </p:spPr>
        <p:txBody>
          <a:bodyPr>
            <a:noAutofit/>
          </a:bodyPr>
          <a:lstStyle/>
          <a:p>
            <a:pPr algn="ctr"/>
            <a:r>
              <a:rPr lang="en-US" sz="3200" b="1" u="sng" dirty="0">
                <a:solidFill>
                  <a:schemeClr val="accent2"/>
                </a:solidFill>
              </a:rPr>
              <a:t>ABAWD Time Limit Rule </a:t>
            </a:r>
          </a:p>
        </p:txBody>
      </p:sp>
      <p:sp>
        <p:nvSpPr>
          <p:cNvPr id="3" name="Content Placeholder 2">
            <a:extLst>
              <a:ext uri="{FF2B5EF4-FFF2-40B4-BE49-F238E27FC236}">
                <a16:creationId xmlns:a16="http://schemas.microsoft.com/office/drawing/2014/main" id="{F2ADBD17-3F4A-4596-9E8D-76D93B0A52EF}"/>
              </a:ext>
            </a:extLst>
          </p:cNvPr>
          <p:cNvSpPr>
            <a:spLocks noGrp="1"/>
          </p:cNvSpPr>
          <p:nvPr>
            <p:ph idx="1"/>
          </p:nvPr>
        </p:nvSpPr>
        <p:spPr>
          <a:xfrm>
            <a:off x="682172" y="1596570"/>
            <a:ext cx="8897258" cy="3889829"/>
          </a:xfrm>
        </p:spPr>
        <p:txBody>
          <a:bodyPr>
            <a:normAutofit/>
          </a:bodyPr>
          <a:lstStyle/>
          <a:p>
            <a:r>
              <a:rPr lang="en-US" sz="2200" dirty="0">
                <a:solidFill>
                  <a:schemeClr val="tx1"/>
                </a:solidFill>
              </a:rPr>
              <a:t>The </a:t>
            </a:r>
            <a:r>
              <a:rPr lang="en-US" sz="2200" dirty="0">
                <a:solidFill>
                  <a:schemeClr val="accent2"/>
                </a:solidFill>
              </a:rPr>
              <a:t>Able-bodied Adults without Dependents (ABAWD) </a:t>
            </a:r>
            <a:r>
              <a:rPr lang="en-US" sz="2200" dirty="0"/>
              <a:t>rule is an eligibility rule that creates a </a:t>
            </a:r>
            <a:r>
              <a:rPr lang="en-US" sz="2200" b="1" dirty="0">
                <a:solidFill>
                  <a:schemeClr val="accent2"/>
                </a:solidFill>
              </a:rPr>
              <a:t>3-month time-limit </a:t>
            </a:r>
            <a:r>
              <a:rPr lang="en-US" sz="2200" dirty="0"/>
              <a:t>for those SNAP recipients, who are able-bodied adults without dependents, to receive benefits </a:t>
            </a:r>
            <a:r>
              <a:rPr lang="en-US" sz="2200" u="sng" dirty="0">
                <a:solidFill>
                  <a:schemeClr val="accent2"/>
                </a:solidFill>
              </a:rPr>
              <a:t>unless</a:t>
            </a:r>
            <a:r>
              <a:rPr lang="en-US" sz="2200" dirty="0"/>
              <a:t> they meet work requirements.</a:t>
            </a:r>
          </a:p>
          <a:p>
            <a:r>
              <a:rPr lang="en-US" sz="2200" dirty="0"/>
              <a:t>3 months out of 36 months;</a:t>
            </a:r>
          </a:p>
          <a:p>
            <a:r>
              <a:rPr lang="en-US" sz="2200" dirty="0"/>
              <a:t>3 months do </a:t>
            </a:r>
            <a:r>
              <a:rPr lang="en-US" sz="2200" u="sng" dirty="0"/>
              <a:t>not</a:t>
            </a:r>
            <a:r>
              <a:rPr lang="en-US" sz="2200" dirty="0"/>
              <a:t> have to be consecutive;</a:t>
            </a:r>
          </a:p>
          <a:p>
            <a:r>
              <a:rPr lang="en-US" sz="2200" dirty="0"/>
              <a:t>Partial months do </a:t>
            </a:r>
            <a:r>
              <a:rPr lang="en-US" sz="2200" u="sng" dirty="0"/>
              <a:t>not</a:t>
            </a:r>
            <a:r>
              <a:rPr lang="en-US" sz="2200" dirty="0"/>
              <a:t> count;</a:t>
            </a:r>
          </a:p>
          <a:p>
            <a:r>
              <a:rPr lang="en-US" sz="2200" dirty="0"/>
              <a:t>If you lose SNAP eligibility as an ABAWD, it can be regained by meeting the work requirement subsequently.</a:t>
            </a:r>
          </a:p>
          <a:p>
            <a:endParaRPr lang="en-US" dirty="0"/>
          </a:p>
          <a:p>
            <a:endParaRPr lang="en-US" dirty="0"/>
          </a:p>
          <a:p>
            <a:endParaRPr lang="en-US" dirty="0"/>
          </a:p>
        </p:txBody>
      </p:sp>
    </p:spTree>
    <p:extLst>
      <p:ext uri="{BB962C8B-B14F-4D97-AF65-F5344CB8AC3E}">
        <p14:creationId xmlns:p14="http://schemas.microsoft.com/office/powerpoint/2010/main" val="7784348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3A7B4-0269-4D47-A774-2BAB94BC4D20}"/>
              </a:ext>
            </a:extLst>
          </p:cNvPr>
          <p:cNvSpPr>
            <a:spLocks noGrp="1"/>
          </p:cNvSpPr>
          <p:nvPr>
            <p:ph type="title"/>
          </p:nvPr>
        </p:nvSpPr>
        <p:spPr/>
        <p:txBody>
          <a:bodyPr/>
          <a:lstStyle/>
          <a:p>
            <a:pPr algn="ctr"/>
            <a:r>
              <a:rPr lang="en-US" b="1" u="sng" dirty="0">
                <a:solidFill>
                  <a:srgbClr val="0070C0"/>
                </a:solidFill>
              </a:rPr>
              <a:t>Exemptions to the ABAWD Time Limit </a:t>
            </a:r>
          </a:p>
        </p:txBody>
      </p:sp>
      <p:sp>
        <p:nvSpPr>
          <p:cNvPr id="3" name="Content Placeholder 2">
            <a:extLst>
              <a:ext uri="{FF2B5EF4-FFF2-40B4-BE49-F238E27FC236}">
                <a16:creationId xmlns:a16="http://schemas.microsoft.com/office/drawing/2014/main" id="{74B4B16F-9E90-47CF-B8E5-B90C4EC52676}"/>
              </a:ext>
            </a:extLst>
          </p:cNvPr>
          <p:cNvSpPr>
            <a:spLocks noGrp="1"/>
          </p:cNvSpPr>
          <p:nvPr>
            <p:ph idx="1"/>
          </p:nvPr>
        </p:nvSpPr>
        <p:spPr>
          <a:xfrm>
            <a:off x="677333" y="1393371"/>
            <a:ext cx="10048723" cy="5050972"/>
          </a:xfrm>
        </p:spPr>
        <p:txBody>
          <a:bodyPr>
            <a:normAutofit/>
          </a:bodyPr>
          <a:lstStyle/>
          <a:p>
            <a:r>
              <a:rPr lang="en-US" b="1" dirty="0"/>
              <a:t>ABAWD time limit exceptions:</a:t>
            </a:r>
          </a:p>
          <a:p>
            <a:pPr lvl="1"/>
            <a:r>
              <a:rPr lang="en-US" sz="1800" dirty="0"/>
              <a:t>Age - under 18 or 50+ years of age;</a:t>
            </a:r>
          </a:p>
          <a:p>
            <a:pPr lvl="1"/>
            <a:r>
              <a:rPr lang="en-US" sz="1800" dirty="0"/>
              <a:t>Pregnancy;</a:t>
            </a:r>
          </a:p>
          <a:p>
            <a:pPr lvl="1"/>
            <a:r>
              <a:rPr lang="en-US" sz="1800" dirty="0"/>
              <a:t>Mentally or physically “unfit to work”;</a:t>
            </a:r>
          </a:p>
          <a:p>
            <a:pPr lvl="1"/>
            <a:r>
              <a:rPr lang="en-US" sz="1800" dirty="0"/>
              <a:t>In a household or residing with a minor (under 18 years old) child – note this is </a:t>
            </a:r>
            <a:r>
              <a:rPr lang="en-US" sz="1800" u="sng" dirty="0"/>
              <a:t>not</a:t>
            </a:r>
            <a:r>
              <a:rPr lang="en-US" sz="1800" dirty="0"/>
              <a:t> limited to parents or caretaker relatives;</a:t>
            </a:r>
          </a:p>
          <a:p>
            <a:pPr lvl="1"/>
            <a:r>
              <a:rPr lang="en-US" sz="1800" dirty="0"/>
              <a:t>Exempt from basic SNAP work requirement;</a:t>
            </a:r>
          </a:p>
          <a:p>
            <a:pPr lvl="1"/>
            <a:r>
              <a:rPr lang="en-US" sz="1800" dirty="0"/>
              <a:t>Receiving or pending receipt of UIB;</a:t>
            </a:r>
          </a:p>
          <a:p>
            <a:pPr lvl="1"/>
            <a:r>
              <a:rPr lang="en-US" sz="1800" dirty="0"/>
              <a:t>Student enrolled in a recognized school, job skills training, or institution of higher education at least half-time and meeting a student SNAP eligibility criterion;</a:t>
            </a:r>
          </a:p>
          <a:p>
            <a:pPr lvl="1"/>
            <a:r>
              <a:rPr lang="en-US" sz="1800" dirty="0"/>
              <a:t>An applicant or recipient of SSI;</a:t>
            </a:r>
          </a:p>
          <a:p>
            <a:pPr lvl="1"/>
            <a:r>
              <a:rPr lang="en-US" sz="1800" dirty="0"/>
              <a:t>Employed or currently self-employed and working at least 30 hours per week, or receiving weekly earnings at least equal to the federal minimum wage times 30.</a:t>
            </a:r>
          </a:p>
          <a:p>
            <a:endParaRPr lang="en-US" dirty="0"/>
          </a:p>
        </p:txBody>
      </p:sp>
    </p:spTree>
    <p:extLst>
      <p:ext uri="{BB962C8B-B14F-4D97-AF65-F5344CB8AC3E}">
        <p14:creationId xmlns:p14="http://schemas.microsoft.com/office/powerpoint/2010/main" val="4225835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A889E-2D51-4C32-9E2F-933E1B3809BA}"/>
              </a:ext>
            </a:extLst>
          </p:cNvPr>
          <p:cNvSpPr>
            <a:spLocks noGrp="1"/>
          </p:cNvSpPr>
          <p:nvPr>
            <p:ph type="title"/>
          </p:nvPr>
        </p:nvSpPr>
        <p:spPr/>
        <p:txBody>
          <a:bodyPr>
            <a:normAutofit/>
          </a:bodyPr>
          <a:lstStyle/>
          <a:p>
            <a:pPr algn="ctr"/>
            <a:r>
              <a:rPr lang="en-US" sz="3200" b="1" u="sng" dirty="0">
                <a:solidFill>
                  <a:schemeClr val="accent2"/>
                </a:solidFill>
              </a:rPr>
              <a:t>What counts toward meeting the rigid ABAWD work requirement?</a:t>
            </a:r>
          </a:p>
        </p:txBody>
      </p:sp>
      <p:sp>
        <p:nvSpPr>
          <p:cNvPr id="3" name="Content Placeholder 2">
            <a:extLst>
              <a:ext uri="{FF2B5EF4-FFF2-40B4-BE49-F238E27FC236}">
                <a16:creationId xmlns:a16="http://schemas.microsoft.com/office/drawing/2014/main" id="{07485362-C377-41DB-9858-C7CF102BE3DF}"/>
              </a:ext>
            </a:extLst>
          </p:cNvPr>
          <p:cNvSpPr>
            <a:spLocks noGrp="1"/>
          </p:cNvSpPr>
          <p:nvPr>
            <p:ph idx="1"/>
          </p:nvPr>
        </p:nvSpPr>
        <p:spPr>
          <a:xfrm>
            <a:off x="677334" y="1930401"/>
            <a:ext cx="9047237" cy="4317999"/>
          </a:xfrm>
        </p:spPr>
        <p:txBody>
          <a:bodyPr>
            <a:normAutofit/>
          </a:bodyPr>
          <a:lstStyle/>
          <a:p>
            <a:r>
              <a:rPr lang="en-US" sz="2000" dirty="0"/>
              <a:t>Work for at least 80 hours per month including “in-kind” &amp; volunteer work;</a:t>
            </a:r>
          </a:p>
          <a:p>
            <a:r>
              <a:rPr lang="en-US" sz="2000" dirty="0"/>
              <a:t>Participating in a qualifying work/training program approved by the social services district for at least 80 hours per month;</a:t>
            </a:r>
          </a:p>
          <a:p>
            <a:r>
              <a:rPr lang="en-US" sz="2000" dirty="0"/>
              <a:t>Work Experience Program (WEP) assignment for the number of hours equal to the amount of the monthly SNAP grant divided by the State minimum wage;</a:t>
            </a:r>
          </a:p>
          <a:p>
            <a:r>
              <a:rPr lang="en-US" sz="2000" dirty="0"/>
              <a:t>Participating in a qualifying Workforce Investment Opportunity Act or Trade Act program for at least 80 hours per month; or</a:t>
            </a:r>
          </a:p>
          <a:p>
            <a:r>
              <a:rPr lang="en-US" sz="2000" dirty="0"/>
              <a:t>Participating in some combination of work and qualifying work programs for at least 80 hours per month.</a:t>
            </a:r>
          </a:p>
        </p:txBody>
      </p:sp>
    </p:spTree>
    <p:extLst>
      <p:ext uri="{BB962C8B-B14F-4D97-AF65-F5344CB8AC3E}">
        <p14:creationId xmlns:p14="http://schemas.microsoft.com/office/powerpoint/2010/main" val="9070598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AE95AED-584A-487F-96F9-67E3C84B20B8}"/>
              </a:ext>
            </a:extLst>
          </p:cNvPr>
          <p:cNvPicPr>
            <a:picLocks noChangeAspect="1"/>
          </p:cNvPicPr>
          <p:nvPr/>
        </p:nvPicPr>
        <p:blipFill>
          <a:blip r:embed="rId2"/>
          <a:stretch>
            <a:fillRect/>
          </a:stretch>
        </p:blipFill>
        <p:spPr>
          <a:xfrm>
            <a:off x="1338408" y="643466"/>
            <a:ext cx="9515184" cy="5571067"/>
          </a:xfrm>
          <a:prstGeom prst="rect">
            <a:avLst/>
          </a:prstGeom>
        </p:spPr>
      </p:pic>
    </p:spTree>
    <p:extLst>
      <p:ext uri="{BB962C8B-B14F-4D97-AF65-F5344CB8AC3E}">
        <p14:creationId xmlns:p14="http://schemas.microsoft.com/office/powerpoint/2010/main" val="1785239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F9A09-5653-417C-B190-122BBB73BBE3}"/>
              </a:ext>
            </a:extLst>
          </p:cNvPr>
          <p:cNvSpPr>
            <a:spLocks noGrp="1"/>
          </p:cNvSpPr>
          <p:nvPr>
            <p:ph type="title"/>
          </p:nvPr>
        </p:nvSpPr>
        <p:spPr>
          <a:xfrm>
            <a:off x="344557" y="609600"/>
            <a:ext cx="9303025" cy="901148"/>
          </a:xfrm>
        </p:spPr>
        <p:txBody>
          <a:bodyPr>
            <a:normAutofit/>
          </a:bodyPr>
          <a:lstStyle/>
          <a:p>
            <a:pPr algn="ctr"/>
            <a:r>
              <a:rPr lang="en-US" sz="3200" b="1" u="sng" dirty="0">
                <a:solidFill>
                  <a:schemeClr val="accent2"/>
                </a:solidFill>
                <a:highlight>
                  <a:srgbClr val="FFFF00"/>
                </a:highlight>
              </a:rPr>
              <a:t>COVID-19 Suspension of ABAWD Requirements</a:t>
            </a:r>
          </a:p>
        </p:txBody>
      </p:sp>
      <p:sp>
        <p:nvSpPr>
          <p:cNvPr id="3" name="Content Placeholder 2">
            <a:extLst>
              <a:ext uri="{FF2B5EF4-FFF2-40B4-BE49-F238E27FC236}">
                <a16:creationId xmlns:a16="http://schemas.microsoft.com/office/drawing/2014/main" id="{04AC9AFE-9153-491A-8648-209EF2F3B592}"/>
              </a:ext>
            </a:extLst>
          </p:cNvPr>
          <p:cNvSpPr>
            <a:spLocks noGrp="1"/>
          </p:cNvSpPr>
          <p:nvPr>
            <p:ph idx="1"/>
          </p:nvPr>
        </p:nvSpPr>
        <p:spPr>
          <a:xfrm>
            <a:off x="344557" y="1351722"/>
            <a:ext cx="9303026" cy="5221355"/>
          </a:xfrm>
        </p:spPr>
        <p:txBody>
          <a:bodyPr>
            <a:normAutofit/>
          </a:bodyPr>
          <a:lstStyle/>
          <a:p>
            <a:r>
              <a:rPr lang="en-US" dirty="0">
                <a:highlight>
                  <a:srgbClr val="FFFF00"/>
                </a:highlight>
              </a:rPr>
              <a:t>On March 18, 2020, the Families First Coronavirus Response Act (Public Law 116-127) temporarily and partially suspends ABAWD time limit rule. </a:t>
            </a:r>
          </a:p>
          <a:p>
            <a:pPr lvl="1"/>
            <a:r>
              <a:rPr lang="en-US" dirty="0">
                <a:highlight>
                  <a:srgbClr val="FFFF00"/>
                </a:highlight>
              </a:rPr>
              <a:t>Suspension applies during the period of April 1, 2020 through the end of the month, following the month in which the public health emergency declaration based on an outbreak of COVID-19 is lifted.</a:t>
            </a:r>
          </a:p>
          <a:p>
            <a:r>
              <a:rPr lang="en-US" dirty="0">
                <a:highlight>
                  <a:srgbClr val="FFFF00"/>
                </a:highlight>
              </a:rPr>
              <a:t>Per </a:t>
            </a:r>
            <a:r>
              <a:rPr lang="en-US" u="sng" dirty="0">
                <a:highlight>
                  <a:srgbClr val="FFFF00"/>
                </a:highlight>
              </a:rPr>
              <a:t>GIS 20 TA/DC021</a:t>
            </a:r>
            <a:r>
              <a:rPr lang="en-US" dirty="0">
                <a:highlight>
                  <a:srgbClr val="FFFF00"/>
                </a:highlight>
              </a:rPr>
              <a:t>, OTDA directed </a:t>
            </a:r>
            <a:r>
              <a:rPr lang="en-US" b="1" dirty="0">
                <a:solidFill>
                  <a:schemeClr val="accent2"/>
                </a:solidFill>
                <a:highlight>
                  <a:srgbClr val="FFFF00"/>
                </a:highlight>
              </a:rPr>
              <a:t>LDSS to not impose ABAWD requirements until otherwise instructed by OTDA</a:t>
            </a:r>
            <a:r>
              <a:rPr lang="en-US" dirty="0">
                <a:highlight>
                  <a:srgbClr val="FFFF00"/>
                </a:highlight>
              </a:rPr>
              <a:t>. </a:t>
            </a:r>
          </a:p>
          <a:p>
            <a:pPr lvl="1"/>
            <a:r>
              <a:rPr lang="en-US" dirty="0">
                <a:highlight>
                  <a:srgbClr val="FFFF00"/>
                </a:highlight>
              </a:rPr>
              <a:t>Districts were previously instructed to grant good cause for failure to meet ABAWD requirements in March 2020 and to cite good cause referencing GIS 20 TA/DC016.</a:t>
            </a:r>
          </a:p>
          <a:p>
            <a:r>
              <a:rPr lang="en-US" dirty="0">
                <a:highlight>
                  <a:srgbClr val="FFFF00"/>
                </a:highlight>
              </a:rPr>
              <a:t>USDA Food and Nutrition Service (FNS) confirmed that:</a:t>
            </a:r>
          </a:p>
          <a:p>
            <a:pPr lvl="1"/>
            <a:r>
              <a:rPr lang="en-US" dirty="0">
                <a:highlight>
                  <a:srgbClr val="FFFF00"/>
                </a:highlight>
              </a:rPr>
              <a:t>Individuals subject to ABAWD requirements, who have 3 tracked months as not meeting the ABAWD requirements during the current 36 fixed month period, may continue to receive SNAP benefits during the temporary suspension of the ABAWD requirements. </a:t>
            </a:r>
          </a:p>
          <a:p>
            <a:pPr lvl="1"/>
            <a:r>
              <a:rPr lang="en-US" dirty="0">
                <a:highlight>
                  <a:srgbClr val="FFFF00"/>
                </a:highlight>
              </a:rPr>
              <a:t>Individuals who were previously determined ineligible may receive SNAP without having to re-establish ABAWD eligibility.</a:t>
            </a:r>
          </a:p>
          <a:p>
            <a:endParaRPr lang="en-US" dirty="0"/>
          </a:p>
          <a:p>
            <a:endParaRPr lang="en-US" dirty="0"/>
          </a:p>
        </p:txBody>
      </p:sp>
    </p:spTree>
    <p:extLst>
      <p:ext uri="{BB962C8B-B14F-4D97-AF65-F5344CB8AC3E}">
        <p14:creationId xmlns:p14="http://schemas.microsoft.com/office/powerpoint/2010/main" val="370592182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8B05D-E5F5-40B7-BE42-3213A40C5796}"/>
              </a:ext>
            </a:extLst>
          </p:cNvPr>
          <p:cNvSpPr>
            <a:spLocks noGrp="1"/>
          </p:cNvSpPr>
          <p:nvPr>
            <p:ph type="title"/>
          </p:nvPr>
        </p:nvSpPr>
        <p:spPr>
          <a:xfrm>
            <a:off x="677334" y="609600"/>
            <a:ext cx="8596668" cy="689113"/>
          </a:xfrm>
        </p:spPr>
        <p:txBody>
          <a:bodyPr>
            <a:normAutofit fontScale="90000"/>
          </a:bodyPr>
          <a:lstStyle/>
          <a:p>
            <a:pPr algn="ctr"/>
            <a:r>
              <a:rPr lang="en-US" sz="4000" b="1" u="sng" dirty="0">
                <a:solidFill>
                  <a:schemeClr val="accent2"/>
                </a:solidFill>
              </a:rPr>
              <a:t>Certification Periods</a:t>
            </a:r>
            <a:endParaRPr lang="en-US" sz="4000" u="sng" dirty="0">
              <a:solidFill>
                <a:schemeClr val="accent2"/>
              </a:solidFill>
            </a:endParaRPr>
          </a:p>
        </p:txBody>
      </p:sp>
      <p:sp>
        <p:nvSpPr>
          <p:cNvPr id="3" name="Content Placeholder 2">
            <a:extLst>
              <a:ext uri="{FF2B5EF4-FFF2-40B4-BE49-F238E27FC236}">
                <a16:creationId xmlns:a16="http://schemas.microsoft.com/office/drawing/2014/main" id="{64959DF9-97EF-4A9F-A103-0657B981ED27}"/>
              </a:ext>
            </a:extLst>
          </p:cNvPr>
          <p:cNvSpPr>
            <a:spLocks noGrp="1"/>
          </p:cNvSpPr>
          <p:nvPr>
            <p:ph idx="1"/>
          </p:nvPr>
        </p:nvSpPr>
        <p:spPr>
          <a:xfrm>
            <a:off x="728870" y="1603514"/>
            <a:ext cx="8596668" cy="3379304"/>
          </a:xfrm>
        </p:spPr>
        <p:txBody>
          <a:bodyPr>
            <a:noAutofit/>
          </a:bodyPr>
          <a:lstStyle/>
          <a:p>
            <a:r>
              <a:rPr lang="en-US" sz="2000" b="1" dirty="0"/>
              <a:t>6 months </a:t>
            </a:r>
            <a:r>
              <a:rPr lang="en-US" sz="2000" dirty="0"/>
              <a:t>- standard certification period for households receiving PA &amp; simplified reporters. </a:t>
            </a:r>
          </a:p>
          <a:p>
            <a:r>
              <a:rPr lang="en-US" sz="2000" b="1" dirty="0"/>
              <a:t>1 year </a:t>
            </a:r>
            <a:r>
              <a:rPr lang="en-US" sz="2000" dirty="0"/>
              <a:t>- for some earned income households &amp; some with self-employment income. </a:t>
            </a:r>
          </a:p>
          <a:p>
            <a:r>
              <a:rPr lang="en-US" sz="2000" b="1" dirty="0"/>
              <a:t>2 years </a:t>
            </a:r>
            <a:r>
              <a:rPr lang="en-US" sz="2000" dirty="0"/>
              <a:t>- households containing only elderly and/or permanently disabled members. </a:t>
            </a:r>
          </a:p>
          <a:p>
            <a:r>
              <a:rPr lang="en-US" sz="2000" b="1" dirty="0"/>
              <a:t>4 years </a:t>
            </a:r>
            <a:r>
              <a:rPr lang="en-US" sz="2000" dirty="0"/>
              <a:t>for NYSNIP (see slides at the end). </a:t>
            </a:r>
          </a:p>
        </p:txBody>
      </p:sp>
    </p:spTree>
    <p:extLst>
      <p:ext uri="{BB962C8B-B14F-4D97-AF65-F5344CB8AC3E}">
        <p14:creationId xmlns:p14="http://schemas.microsoft.com/office/powerpoint/2010/main" val="9025620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1B2AA-D2D2-4088-B1FD-CDDFB6C10101}"/>
              </a:ext>
            </a:extLst>
          </p:cNvPr>
          <p:cNvSpPr>
            <a:spLocks noGrp="1"/>
          </p:cNvSpPr>
          <p:nvPr>
            <p:ph type="title"/>
          </p:nvPr>
        </p:nvSpPr>
        <p:spPr>
          <a:xfrm>
            <a:off x="677334" y="609600"/>
            <a:ext cx="8956996" cy="728870"/>
          </a:xfrm>
        </p:spPr>
        <p:txBody>
          <a:bodyPr>
            <a:normAutofit fontScale="90000"/>
          </a:bodyPr>
          <a:lstStyle/>
          <a:p>
            <a:pPr algn="ctr"/>
            <a:r>
              <a:rPr lang="en-US" b="1" u="sng" dirty="0">
                <a:solidFill>
                  <a:schemeClr val="accent2"/>
                </a:solidFill>
                <a:highlight>
                  <a:srgbClr val="FFFF00"/>
                </a:highlight>
              </a:rPr>
              <a:t>COVID-19 Extension of Certification</a:t>
            </a:r>
            <a:br>
              <a:rPr lang="en-US" b="1" u="sng" dirty="0">
                <a:solidFill>
                  <a:schemeClr val="accent2"/>
                </a:solidFill>
                <a:highlight>
                  <a:srgbClr val="FFFF00"/>
                </a:highlight>
              </a:rPr>
            </a:br>
            <a:endParaRPr lang="en-US" b="1" dirty="0">
              <a:solidFill>
                <a:schemeClr val="accent2"/>
              </a:solidFill>
              <a:highlight>
                <a:srgbClr val="FFFF00"/>
              </a:highlight>
            </a:endParaRPr>
          </a:p>
        </p:txBody>
      </p:sp>
      <p:sp>
        <p:nvSpPr>
          <p:cNvPr id="3" name="Content Placeholder 2">
            <a:extLst>
              <a:ext uri="{FF2B5EF4-FFF2-40B4-BE49-F238E27FC236}">
                <a16:creationId xmlns:a16="http://schemas.microsoft.com/office/drawing/2014/main" id="{AA54E0A6-07BD-4003-A83E-ED33B82F087F}"/>
              </a:ext>
            </a:extLst>
          </p:cNvPr>
          <p:cNvSpPr>
            <a:spLocks noGrp="1"/>
          </p:cNvSpPr>
          <p:nvPr>
            <p:ph idx="1"/>
          </p:nvPr>
        </p:nvSpPr>
        <p:spPr>
          <a:xfrm>
            <a:off x="677334" y="1338470"/>
            <a:ext cx="8596668" cy="5035825"/>
          </a:xfrm>
        </p:spPr>
        <p:txBody>
          <a:bodyPr>
            <a:normAutofit/>
          </a:bodyPr>
          <a:lstStyle/>
          <a:p>
            <a:r>
              <a:rPr lang="en-US" dirty="0">
                <a:highlight>
                  <a:srgbClr val="FFFF00"/>
                </a:highlight>
              </a:rPr>
              <a:t>Per </a:t>
            </a:r>
            <a:r>
              <a:rPr lang="en-US" u="sng" dirty="0">
                <a:highlight>
                  <a:srgbClr val="FFFF00"/>
                </a:highlight>
              </a:rPr>
              <a:t>GIS 20 TA/DC023</a:t>
            </a:r>
            <a:r>
              <a:rPr lang="en-US" dirty="0">
                <a:highlight>
                  <a:srgbClr val="FFFF00"/>
                </a:highlight>
              </a:rPr>
              <a:t>, USDA Food and Nutrition Service (FNS) granted states a waiver to delay the processing of recertification for households due to recertify in March, April and May.  </a:t>
            </a:r>
          </a:p>
          <a:p>
            <a:r>
              <a:rPr lang="en-US" u="sng" dirty="0">
                <a:highlight>
                  <a:srgbClr val="FFFF00"/>
                </a:highlight>
              </a:rPr>
              <a:t>GIS 20 TA/DC038 </a:t>
            </a:r>
            <a:r>
              <a:rPr lang="en-US" dirty="0">
                <a:highlight>
                  <a:srgbClr val="FFFF00"/>
                </a:highlight>
              </a:rPr>
              <a:t>extended this policy to cases with certifications due by the end of June 2020.  These cases will also be automatically extended for six months.</a:t>
            </a:r>
          </a:p>
          <a:p>
            <a:r>
              <a:rPr lang="en-US" dirty="0">
                <a:highlight>
                  <a:srgbClr val="FFFF00"/>
                </a:highlight>
              </a:rPr>
              <a:t>The </a:t>
            </a:r>
            <a:r>
              <a:rPr lang="en-US" b="1" dirty="0">
                <a:solidFill>
                  <a:srgbClr val="0070C0"/>
                </a:solidFill>
                <a:highlight>
                  <a:srgbClr val="FFFF00"/>
                </a:highlight>
              </a:rPr>
              <a:t>waiver approves a delay in processing of up to six months</a:t>
            </a:r>
            <a:r>
              <a:rPr lang="en-US" dirty="0">
                <a:highlight>
                  <a:srgbClr val="FFFF00"/>
                </a:highlight>
              </a:rPr>
              <a:t>, effectively meaning that 6-month reporting households that were due to recertify in March, April, May or June, will not have to certify before their next recertification date. </a:t>
            </a:r>
          </a:p>
          <a:p>
            <a:r>
              <a:rPr lang="en-US" dirty="0">
                <a:highlight>
                  <a:srgbClr val="FFFF00"/>
                </a:highlight>
              </a:rPr>
              <a:t>Households, due for April, May or June reporting, can still have mailings sent on their normal schedule, </a:t>
            </a:r>
            <a:r>
              <a:rPr lang="en-US" b="1" dirty="0">
                <a:solidFill>
                  <a:srgbClr val="0070C0"/>
                </a:solidFill>
                <a:highlight>
                  <a:srgbClr val="FFFF00"/>
                </a:highlight>
              </a:rPr>
              <a:t>but households will </a:t>
            </a:r>
            <a:r>
              <a:rPr lang="en-US" b="1" u="sng" dirty="0">
                <a:solidFill>
                  <a:srgbClr val="0070C0"/>
                </a:solidFill>
                <a:highlight>
                  <a:srgbClr val="FFFF00"/>
                </a:highlight>
              </a:rPr>
              <a:t>not</a:t>
            </a:r>
            <a:r>
              <a:rPr lang="en-US" b="1" dirty="0">
                <a:solidFill>
                  <a:srgbClr val="0070C0"/>
                </a:solidFill>
                <a:highlight>
                  <a:srgbClr val="FFFF00"/>
                </a:highlight>
              </a:rPr>
              <a:t> be required to return them and districts will </a:t>
            </a:r>
            <a:r>
              <a:rPr lang="en-US" b="1" u="sng" dirty="0">
                <a:solidFill>
                  <a:srgbClr val="0070C0"/>
                </a:solidFill>
                <a:highlight>
                  <a:srgbClr val="FFFF00"/>
                </a:highlight>
              </a:rPr>
              <a:t>not</a:t>
            </a:r>
            <a:r>
              <a:rPr lang="en-US" b="1" dirty="0">
                <a:solidFill>
                  <a:srgbClr val="0070C0"/>
                </a:solidFill>
                <a:highlight>
                  <a:srgbClr val="FFFF00"/>
                </a:highlight>
              </a:rPr>
              <a:t> be required to process them</a:t>
            </a:r>
            <a:r>
              <a:rPr lang="en-US" b="1" dirty="0">
                <a:solidFill>
                  <a:schemeClr val="accent2"/>
                </a:solidFill>
                <a:highlight>
                  <a:srgbClr val="FFFF00"/>
                </a:highlight>
              </a:rPr>
              <a:t>. </a:t>
            </a:r>
            <a:r>
              <a:rPr lang="en-US" dirty="0">
                <a:highlight>
                  <a:srgbClr val="FFFF00"/>
                </a:highlight>
              </a:rPr>
              <a:t> </a:t>
            </a:r>
          </a:p>
          <a:p>
            <a:r>
              <a:rPr lang="en-US" b="1" dirty="0">
                <a:solidFill>
                  <a:srgbClr val="0070C0"/>
                </a:solidFill>
                <a:highlight>
                  <a:srgbClr val="FFFF00"/>
                </a:highlight>
              </a:rPr>
              <a:t>Returned mailers should be evaluated for changes that would increase SNAP benefits and process these cases so that recipients will receive the increased benefits</a:t>
            </a:r>
            <a:r>
              <a:rPr lang="en-US" dirty="0">
                <a:highlight>
                  <a:srgbClr val="FFFF00"/>
                </a:highlight>
              </a:rPr>
              <a:t>.  </a:t>
            </a:r>
          </a:p>
          <a:p>
            <a:endParaRPr lang="en-US" dirty="0"/>
          </a:p>
        </p:txBody>
      </p:sp>
    </p:spTree>
    <p:extLst>
      <p:ext uri="{BB962C8B-B14F-4D97-AF65-F5344CB8AC3E}">
        <p14:creationId xmlns:p14="http://schemas.microsoft.com/office/powerpoint/2010/main" val="330860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3C698-5983-4FF6-9C71-575C88937D9C}"/>
              </a:ext>
            </a:extLst>
          </p:cNvPr>
          <p:cNvSpPr>
            <a:spLocks noGrp="1"/>
          </p:cNvSpPr>
          <p:nvPr>
            <p:ph type="title"/>
          </p:nvPr>
        </p:nvSpPr>
        <p:spPr>
          <a:xfrm>
            <a:off x="677334" y="609600"/>
            <a:ext cx="8596668" cy="895350"/>
          </a:xfrm>
        </p:spPr>
        <p:txBody>
          <a:bodyPr/>
          <a:lstStyle/>
          <a:p>
            <a:pPr algn="ctr"/>
            <a:r>
              <a:rPr lang="en-US" b="1" u="sng" dirty="0">
                <a:solidFill>
                  <a:srgbClr val="0070C0"/>
                </a:solidFill>
              </a:rPr>
              <a:t>How to use SNAP to buy food?</a:t>
            </a:r>
            <a:endParaRPr lang="en-US" dirty="0">
              <a:solidFill>
                <a:srgbClr val="0070C0"/>
              </a:solidFill>
            </a:endParaRPr>
          </a:p>
        </p:txBody>
      </p:sp>
      <p:sp>
        <p:nvSpPr>
          <p:cNvPr id="3" name="Content Placeholder 2">
            <a:extLst>
              <a:ext uri="{FF2B5EF4-FFF2-40B4-BE49-F238E27FC236}">
                <a16:creationId xmlns:a16="http://schemas.microsoft.com/office/drawing/2014/main" id="{0EF94BAD-3467-453D-9EE9-1D103BC2D238}"/>
              </a:ext>
            </a:extLst>
          </p:cNvPr>
          <p:cNvSpPr>
            <a:spLocks noGrp="1"/>
          </p:cNvSpPr>
          <p:nvPr>
            <p:ph idx="1"/>
          </p:nvPr>
        </p:nvSpPr>
        <p:spPr>
          <a:xfrm>
            <a:off x="677334" y="1390650"/>
            <a:ext cx="8811224" cy="4029075"/>
          </a:xfrm>
        </p:spPr>
        <p:txBody>
          <a:bodyPr>
            <a:normAutofit/>
          </a:bodyPr>
          <a:lstStyle/>
          <a:p>
            <a:r>
              <a:rPr lang="en-US" sz="2000" dirty="0"/>
              <a:t>To use the SNAP benefits on the EBT card, SNAP recipients shop &amp; take their purchases  to the cash register.</a:t>
            </a:r>
          </a:p>
          <a:p>
            <a:r>
              <a:rPr lang="en-US" sz="2000" dirty="0"/>
              <a:t>Food and non-food purchases do not have to be separated at the checkout counter.</a:t>
            </a:r>
          </a:p>
          <a:p>
            <a:r>
              <a:rPr lang="en-US" sz="2000" dirty="0"/>
              <a:t>They swipe the EBT card through the machine and enter their PIN. </a:t>
            </a:r>
          </a:p>
          <a:p>
            <a:r>
              <a:rPr lang="en-US" sz="2000" dirty="0"/>
              <a:t>The system will take the amount spent on food purchases out of the SNAP account.</a:t>
            </a:r>
          </a:p>
          <a:p>
            <a:r>
              <a:rPr lang="en-US" sz="2000" dirty="0"/>
              <a:t>Any non-SNAP-eligible purchases (or food in excess of SNAP benefits) can be paid for with cash/credit or cash assistance (if person receives TA).</a:t>
            </a:r>
          </a:p>
        </p:txBody>
      </p:sp>
    </p:spTree>
    <p:extLst>
      <p:ext uri="{BB962C8B-B14F-4D97-AF65-F5344CB8AC3E}">
        <p14:creationId xmlns:p14="http://schemas.microsoft.com/office/powerpoint/2010/main" val="319107494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C4738-A0DA-4AA6-BE5B-6DA51D430D14}"/>
              </a:ext>
            </a:extLst>
          </p:cNvPr>
          <p:cNvSpPr>
            <a:spLocks noGrp="1"/>
          </p:cNvSpPr>
          <p:nvPr>
            <p:ph type="title"/>
          </p:nvPr>
        </p:nvSpPr>
        <p:spPr>
          <a:xfrm>
            <a:off x="677334" y="609600"/>
            <a:ext cx="8596668" cy="808383"/>
          </a:xfrm>
        </p:spPr>
        <p:txBody>
          <a:bodyPr/>
          <a:lstStyle/>
          <a:p>
            <a:pPr algn="ctr"/>
            <a:r>
              <a:rPr lang="en-US" b="1" u="sng" dirty="0">
                <a:solidFill>
                  <a:schemeClr val="accent2"/>
                </a:solidFill>
              </a:rPr>
              <a:t>SNAP BUDGETING METHODOLOGY</a:t>
            </a:r>
          </a:p>
        </p:txBody>
      </p:sp>
      <p:sp>
        <p:nvSpPr>
          <p:cNvPr id="3" name="Content Placeholder 2">
            <a:extLst>
              <a:ext uri="{FF2B5EF4-FFF2-40B4-BE49-F238E27FC236}">
                <a16:creationId xmlns:a16="http://schemas.microsoft.com/office/drawing/2014/main" id="{EA1F35A6-9688-4EA7-BF2B-C2A37AF0A218}"/>
              </a:ext>
            </a:extLst>
          </p:cNvPr>
          <p:cNvSpPr>
            <a:spLocks noGrp="1"/>
          </p:cNvSpPr>
          <p:nvPr>
            <p:ph idx="1"/>
          </p:nvPr>
        </p:nvSpPr>
        <p:spPr>
          <a:xfrm>
            <a:off x="677334" y="1524000"/>
            <a:ext cx="8596668" cy="4724399"/>
          </a:xfrm>
        </p:spPr>
        <p:txBody>
          <a:bodyPr numCol="2">
            <a:normAutofit lnSpcReduction="10000"/>
          </a:bodyPr>
          <a:lstStyle/>
          <a:p>
            <a:r>
              <a:rPr lang="en-US" dirty="0"/>
              <a:t>Generally, SNAP budget considers household size and income, shelter and utility expenses, child care expenses and medical expenses*</a:t>
            </a:r>
          </a:p>
          <a:p>
            <a:r>
              <a:rPr lang="en-US" dirty="0"/>
              <a:t>Maximums for household size:</a:t>
            </a:r>
          </a:p>
          <a:p>
            <a:pPr lvl="1"/>
            <a:r>
              <a:rPr lang="en-US" dirty="0"/>
              <a:t>Household of 1 - $194 </a:t>
            </a:r>
          </a:p>
          <a:p>
            <a:pPr lvl="1"/>
            <a:r>
              <a:rPr lang="en-US" dirty="0"/>
              <a:t>Household of 2 - $355</a:t>
            </a:r>
          </a:p>
          <a:p>
            <a:pPr lvl="1"/>
            <a:r>
              <a:rPr lang="en-US" dirty="0"/>
              <a:t>Household of 3 - $509 </a:t>
            </a:r>
          </a:p>
          <a:p>
            <a:pPr lvl="1"/>
            <a:r>
              <a:rPr lang="en-US" dirty="0"/>
              <a:t>Household of 4 - $646</a:t>
            </a:r>
          </a:p>
          <a:p>
            <a:pPr lvl="1"/>
            <a:r>
              <a:rPr lang="en-US" dirty="0"/>
              <a:t>Household of 5 - $768</a:t>
            </a:r>
          </a:p>
          <a:p>
            <a:pPr lvl="1"/>
            <a:r>
              <a:rPr lang="en-US" dirty="0"/>
              <a:t>Household of 6 - $921</a:t>
            </a:r>
          </a:p>
          <a:p>
            <a:pPr lvl="1"/>
            <a:r>
              <a:rPr lang="en-US" dirty="0"/>
              <a:t>Household of 7 - $1,018</a:t>
            </a:r>
          </a:p>
          <a:p>
            <a:pPr lvl="1"/>
            <a:r>
              <a:rPr lang="en-US" dirty="0"/>
              <a:t>Household of 8 - $1,164 </a:t>
            </a:r>
          </a:p>
          <a:p>
            <a:pPr lvl="1"/>
            <a:r>
              <a:rPr lang="en-US" dirty="0"/>
              <a:t>For each additional member $146</a:t>
            </a:r>
          </a:p>
          <a:p>
            <a:r>
              <a:rPr lang="en-US" dirty="0"/>
              <a:t>Best source to estimate SNAP benefits?</a:t>
            </a:r>
          </a:p>
          <a:p>
            <a:pPr lvl="1"/>
            <a:r>
              <a:rPr lang="en-US" dirty="0"/>
              <a:t>CSS online SNAP benefit calculator - </a:t>
            </a:r>
            <a:r>
              <a:rPr lang="en-US" dirty="0">
                <a:solidFill>
                  <a:srgbClr val="0070C0"/>
                </a:solidFill>
                <a:hlinkClick r:id="rId2">
                  <a:extLst>
                    <a:ext uri="{A12FA001-AC4F-418D-AE19-62706E023703}">
                      <ahyp:hlinkClr xmlns:ahyp="http://schemas.microsoft.com/office/drawing/2018/hyperlinkcolor" val="tx"/>
                    </a:ext>
                  </a:extLst>
                </a:hlinkClick>
              </a:rPr>
              <a:t>https://bplc.cssny.org/benefit_tools/snap_calculator</a:t>
            </a:r>
            <a:endParaRPr lang="en-US" dirty="0">
              <a:solidFill>
                <a:srgbClr val="0070C0"/>
              </a:solidFill>
            </a:endParaRPr>
          </a:p>
          <a:p>
            <a:r>
              <a:rPr lang="en-US" dirty="0"/>
              <a:t>Potential issues for advocates?</a:t>
            </a:r>
          </a:p>
          <a:p>
            <a:pPr lvl="1"/>
            <a:r>
              <a:rPr lang="en-US" dirty="0"/>
              <a:t>Household composition - who must be in? who may be in? who must be excluded?</a:t>
            </a:r>
          </a:p>
          <a:p>
            <a:pPr lvl="1"/>
            <a:r>
              <a:rPr lang="en-US" dirty="0"/>
              <a:t>Earned vs. unearned income.</a:t>
            </a:r>
          </a:p>
          <a:p>
            <a:pPr lvl="1"/>
            <a:r>
              <a:rPr lang="en-US" dirty="0"/>
              <a:t>Excluded (</a:t>
            </a:r>
            <a:r>
              <a:rPr lang="en-US" u="sng" dirty="0">
                <a:solidFill>
                  <a:srgbClr val="FF0000"/>
                </a:solidFill>
              </a:rPr>
              <a:t>sanctioned?</a:t>
            </a:r>
            <a:r>
              <a:rPr lang="en-US" dirty="0"/>
              <a:t>) members whose income will count towards budgeting.</a:t>
            </a:r>
          </a:p>
          <a:p>
            <a:endParaRPr lang="en-US" dirty="0"/>
          </a:p>
          <a:p>
            <a:endParaRPr lang="en-US" dirty="0"/>
          </a:p>
        </p:txBody>
      </p:sp>
    </p:spTree>
    <p:extLst>
      <p:ext uri="{BB962C8B-B14F-4D97-AF65-F5344CB8AC3E}">
        <p14:creationId xmlns:p14="http://schemas.microsoft.com/office/powerpoint/2010/main" val="25120738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CEBC5-0831-4C33-842F-2706688EE6B8}"/>
              </a:ext>
            </a:extLst>
          </p:cNvPr>
          <p:cNvSpPr>
            <a:spLocks noGrp="1"/>
          </p:cNvSpPr>
          <p:nvPr>
            <p:ph type="title"/>
          </p:nvPr>
        </p:nvSpPr>
        <p:spPr>
          <a:xfrm>
            <a:off x="677334" y="609600"/>
            <a:ext cx="9354562" cy="1320800"/>
          </a:xfrm>
        </p:spPr>
        <p:txBody>
          <a:bodyPr>
            <a:noAutofit/>
          </a:bodyPr>
          <a:lstStyle/>
          <a:p>
            <a:pPr algn="ctr"/>
            <a:r>
              <a:rPr lang="en-US" sz="2800" b="1" u="sng" dirty="0">
                <a:solidFill>
                  <a:schemeClr val="accent2"/>
                </a:solidFill>
                <a:highlight>
                  <a:srgbClr val="FFFF00"/>
                </a:highlight>
              </a:rPr>
              <a:t>COVID-19 Emergency Supplemental SNAP Benefit:</a:t>
            </a:r>
            <a:br>
              <a:rPr lang="en-US" sz="2800" b="1" u="sng" dirty="0">
                <a:solidFill>
                  <a:schemeClr val="accent2"/>
                </a:solidFill>
                <a:highlight>
                  <a:srgbClr val="FFFF00"/>
                </a:highlight>
              </a:rPr>
            </a:br>
            <a:endParaRPr lang="en-US" sz="2800" b="1" dirty="0"/>
          </a:p>
        </p:txBody>
      </p:sp>
      <p:sp>
        <p:nvSpPr>
          <p:cNvPr id="3" name="Content Placeholder 2">
            <a:extLst>
              <a:ext uri="{FF2B5EF4-FFF2-40B4-BE49-F238E27FC236}">
                <a16:creationId xmlns:a16="http://schemas.microsoft.com/office/drawing/2014/main" id="{762BAF04-4E47-4DE9-A04F-E408B23EC60C}"/>
              </a:ext>
            </a:extLst>
          </p:cNvPr>
          <p:cNvSpPr>
            <a:spLocks noGrp="1"/>
          </p:cNvSpPr>
          <p:nvPr>
            <p:ph idx="1"/>
          </p:nvPr>
        </p:nvSpPr>
        <p:spPr>
          <a:xfrm>
            <a:off x="677334" y="1391479"/>
            <a:ext cx="8596668" cy="4649884"/>
          </a:xfrm>
        </p:spPr>
        <p:txBody>
          <a:bodyPr>
            <a:normAutofit/>
          </a:bodyPr>
          <a:lstStyle/>
          <a:p>
            <a:r>
              <a:rPr lang="en-US" dirty="0">
                <a:highlight>
                  <a:srgbClr val="FFFF00"/>
                </a:highlight>
              </a:rPr>
              <a:t>As part of the Families First Corona Virus Response Act of 2020, OTDA authorized </a:t>
            </a:r>
            <a:r>
              <a:rPr lang="en-US" b="1" dirty="0">
                <a:solidFill>
                  <a:srgbClr val="0070C0"/>
                </a:solidFill>
                <a:highlight>
                  <a:srgbClr val="FFFF00"/>
                </a:highlight>
              </a:rPr>
              <a:t>Emergency Supplemental SNAP Benefits.</a:t>
            </a:r>
            <a:endParaRPr lang="en-US" dirty="0">
              <a:highlight>
                <a:srgbClr val="FFFF00"/>
              </a:highlight>
            </a:endParaRPr>
          </a:p>
          <a:p>
            <a:r>
              <a:rPr lang="en-US" dirty="0">
                <a:highlight>
                  <a:srgbClr val="FFFF00"/>
                </a:highlight>
              </a:rPr>
              <a:t>SNAP households currently </a:t>
            </a:r>
            <a:r>
              <a:rPr lang="en-US" b="1" u="sng" dirty="0">
                <a:highlight>
                  <a:srgbClr val="FFFF00"/>
                </a:highlight>
              </a:rPr>
              <a:t>not</a:t>
            </a:r>
            <a:r>
              <a:rPr lang="en-US" dirty="0">
                <a:highlight>
                  <a:srgbClr val="FFFF00"/>
                </a:highlight>
              </a:rPr>
              <a:t> receiving the maximum benefit will receive the Emergency Supplemental SNAP benefit to increase their current benefit amount to the maximum amount for their household size for the </a:t>
            </a:r>
            <a:r>
              <a:rPr lang="en-US" b="1" dirty="0">
                <a:solidFill>
                  <a:schemeClr val="accent2"/>
                </a:solidFill>
                <a:highlight>
                  <a:srgbClr val="FFFF00"/>
                </a:highlight>
              </a:rPr>
              <a:t>months of March, April and May 2020</a:t>
            </a:r>
            <a:r>
              <a:rPr lang="en-US" dirty="0">
                <a:highlight>
                  <a:srgbClr val="FFFF00"/>
                </a:highlight>
              </a:rPr>
              <a:t>. </a:t>
            </a:r>
          </a:p>
          <a:p>
            <a:r>
              <a:rPr lang="en-US" dirty="0">
                <a:highlight>
                  <a:srgbClr val="FFFF00"/>
                </a:highlight>
              </a:rPr>
              <a:t>SNAP households already receiving the maximum benefit amount for their household size in March, April and May 2020 are </a:t>
            </a:r>
            <a:r>
              <a:rPr lang="en-US" u="sng" dirty="0">
                <a:highlight>
                  <a:srgbClr val="FFFF00"/>
                </a:highlight>
              </a:rPr>
              <a:t>not</a:t>
            </a:r>
            <a:r>
              <a:rPr lang="en-US" dirty="0">
                <a:highlight>
                  <a:srgbClr val="FFFF00"/>
                </a:highlight>
              </a:rPr>
              <a:t> eligible for this supplement. </a:t>
            </a:r>
          </a:p>
          <a:p>
            <a:r>
              <a:rPr lang="en-US" dirty="0">
                <a:highlight>
                  <a:srgbClr val="FFFF00"/>
                </a:highlight>
              </a:rPr>
              <a:t>The Emergency Supplemental SNAP Benefits should have issued automatically (and retroactively for March and April) at the end of April.</a:t>
            </a:r>
          </a:p>
          <a:p>
            <a:r>
              <a:rPr lang="en-US" dirty="0">
                <a:highlight>
                  <a:srgbClr val="FFFF00"/>
                </a:highlight>
              </a:rPr>
              <a:t>Unused Supplemental Benefits, as with regular SNAP benefits, generally remain available and accessible on an EBT card for up to one year from the date they are issued.</a:t>
            </a:r>
          </a:p>
        </p:txBody>
      </p:sp>
    </p:spTree>
    <p:extLst>
      <p:ext uri="{BB962C8B-B14F-4D97-AF65-F5344CB8AC3E}">
        <p14:creationId xmlns:p14="http://schemas.microsoft.com/office/powerpoint/2010/main" val="3516220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7AA2A-C484-4EC0-AF76-B121BE87D3E6}"/>
              </a:ext>
            </a:extLst>
          </p:cNvPr>
          <p:cNvSpPr>
            <a:spLocks noGrp="1"/>
          </p:cNvSpPr>
          <p:nvPr>
            <p:ph type="title"/>
          </p:nvPr>
        </p:nvSpPr>
        <p:spPr>
          <a:xfrm>
            <a:off x="677334" y="609600"/>
            <a:ext cx="8596668" cy="834887"/>
          </a:xfrm>
        </p:spPr>
        <p:txBody>
          <a:bodyPr>
            <a:normAutofit fontScale="90000"/>
          </a:bodyPr>
          <a:lstStyle/>
          <a:p>
            <a:pPr algn="ctr"/>
            <a:r>
              <a:rPr lang="en-US" sz="4400" b="1" u="sng" dirty="0">
                <a:solidFill>
                  <a:schemeClr val="accent2"/>
                </a:solidFill>
                <a:highlight>
                  <a:srgbClr val="FFFF00"/>
                </a:highlight>
              </a:rPr>
              <a:t>What is P-EBT? </a:t>
            </a:r>
            <a:br>
              <a:rPr lang="en-US" b="1" u="sng" dirty="0">
                <a:solidFill>
                  <a:schemeClr val="accent2"/>
                </a:solidFill>
              </a:rPr>
            </a:br>
            <a:endParaRPr lang="en-US" b="1" u="sng" dirty="0">
              <a:solidFill>
                <a:schemeClr val="accent2"/>
              </a:solidFill>
            </a:endParaRPr>
          </a:p>
        </p:txBody>
      </p:sp>
      <p:sp>
        <p:nvSpPr>
          <p:cNvPr id="3" name="Content Placeholder 2">
            <a:extLst>
              <a:ext uri="{FF2B5EF4-FFF2-40B4-BE49-F238E27FC236}">
                <a16:creationId xmlns:a16="http://schemas.microsoft.com/office/drawing/2014/main" id="{B1D480BC-B793-4D6E-BE59-54A82287EB19}"/>
              </a:ext>
            </a:extLst>
          </p:cNvPr>
          <p:cNvSpPr>
            <a:spLocks noGrp="1"/>
          </p:cNvSpPr>
          <p:nvPr>
            <p:ph idx="1"/>
          </p:nvPr>
        </p:nvSpPr>
        <p:spPr>
          <a:xfrm>
            <a:off x="677334" y="1444487"/>
            <a:ext cx="9155779" cy="4803913"/>
          </a:xfrm>
        </p:spPr>
        <p:txBody>
          <a:bodyPr>
            <a:normAutofit lnSpcReduction="10000"/>
          </a:bodyPr>
          <a:lstStyle/>
          <a:p>
            <a:endParaRPr lang="en-US" dirty="0">
              <a:highlight>
                <a:srgbClr val="FFFF00"/>
              </a:highlight>
            </a:endParaRPr>
          </a:p>
          <a:p>
            <a:r>
              <a:rPr lang="en-US" dirty="0">
                <a:highlight>
                  <a:srgbClr val="FFFF00"/>
                </a:highlight>
              </a:rPr>
              <a:t>P-EBT (a.k.a. Pandemic EBT, P-SNAP, or Pandemic Electronic Benefits) is a brand new benefit authorized as part of the Families First Coronavirus Response Act (“FFCVRA,” P.L. 116-127, Sec. 1101). </a:t>
            </a:r>
          </a:p>
          <a:p>
            <a:r>
              <a:rPr lang="en-US" dirty="0">
                <a:highlight>
                  <a:srgbClr val="FFFF00"/>
                </a:highlight>
              </a:rPr>
              <a:t>Under FFCRA, states have the option to submit a plan to the Secretary of Agriculture for providing these benefits to </a:t>
            </a:r>
            <a:r>
              <a:rPr lang="en-US" b="1" dirty="0">
                <a:solidFill>
                  <a:schemeClr val="accent2"/>
                </a:solidFill>
                <a:highlight>
                  <a:srgbClr val="FFFF00"/>
                </a:highlight>
              </a:rPr>
              <a:t>SNAP and non-SNAP households </a:t>
            </a:r>
            <a:r>
              <a:rPr lang="en-US" dirty="0">
                <a:highlight>
                  <a:srgbClr val="FFFF00"/>
                </a:highlight>
              </a:rPr>
              <a:t>with children, who have temporarily lost access to free or reduced-price school meals due to pandemic-related school closures. </a:t>
            </a:r>
          </a:p>
          <a:p>
            <a:r>
              <a:rPr lang="en-US" dirty="0">
                <a:highlight>
                  <a:srgbClr val="FFFF00"/>
                </a:highlight>
              </a:rPr>
              <a:t>Household does NOT HAVE to have been receiving SNAP to receive P-EBT. </a:t>
            </a:r>
          </a:p>
          <a:p>
            <a:r>
              <a:rPr lang="en-US" b="1" dirty="0">
                <a:solidFill>
                  <a:srgbClr val="0070C0"/>
                </a:solidFill>
                <a:highlight>
                  <a:srgbClr val="FFFF00"/>
                </a:highlight>
              </a:rPr>
              <a:t>44 states, territories and District of Columbia</a:t>
            </a:r>
            <a:r>
              <a:rPr lang="en-US" dirty="0">
                <a:highlight>
                  <a:srgbClr val="FFFF00"/>
                </a:highlight>
              </a:rPr>
              <a:t> approved so far —Alabama, Alaska, Arizona, Arkansas, California, Colorado, Connecticut, Delaware, District of Columbia, Florida, Georgia, Guam, Idaho, Illinois, Iowa, Indiana, Kansas, Kentucky, Louisiana, Maine, Maryland, Massachusetts, Michigan, Mississippi, Missouri, Montana, New Hampshire, New Jersey, New Mexico, </a:t>
            </a:r>
            <a:r>
              <a:rPr lang="en-US" b="1" dirty="0">
                <a:solidFill>
                  <a:srgbClr val="0070C0"/>
                </a:solidFill>
                <a:highlight>
                  <a:srgbClr val="FFFF00"/>
                </a:highlight>
              </a:rPr>
              <a:t>New York</a:t>
            </a:r>
            <a:r>
              <a:rPr lang="en-US" dirty="0">
                <a:highlight>
                  <a:srgbClr val="FFFF00"/>
                </a:highlight>
              </a:rPr>
              <a:t>, North Carolina, North Dakota, Ohio, Oklahoma, Oregon, Rhode Island, South Carolina, Tennessee, Vermont, Virginia, Washington, West Virginia, Wisconsin, and Wyoming.</a:t>
            </a:r>
          </a:p>
          <a:p>
            <a:pPr marL="0" indent="0">
              <a:buNone/>
            </a:pPr>
            <a:endParaRPr lang="en-US" dirty="0">
              <a:highlight>
                <a:srgbClr val="FFFF00"/>
              </a:highlight>
            </a:endParaRPr>
          </a:p>
          <a:p>
            <a:endParaRPr lang="en-US" dirty="0"/>
          </a:p>
        </p:txBody>
      </p:sp>
    </p:spTree>
    <p:extLst>
      <p:ext uri="{BB962C8B-B14F-4D97-AF65-F5344CB8AC3E}">
        <p14:creationId xmlns:p14="http://schemas.microsoft.com/office/powerpoint/2010/main" val="2590283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D6768-3001-49F0-9D34-0E983FC1B5C9}"/>
              </a:ext>
            </a:extLst>
          </p:cNvPr>
          <p:cNvSpPr>
            <a:spLocks noGrp="1"/>
          </p:cNvSpPr>
          <p:nvPr>
            <p:ph type="title"/>
          </p:nvPr>
        </p:nvSpPr>
        <p:spPr/>
        <p:txBody>
          <a:bodyPr/>
          <a:lstStyle/>
          <a:p>
            <a:pPr algn="ctr"/>
            <a:r>
              <a:rPr lang="en-US" b="1" u="sng" dirty="0">
                <a:solidFill>
                  <a:srgbClr val="0070C0"/>
                </a:solidFill>
              </a:rPr>
              <a:t>What about Disaster SNAP?</a:t>
            </a:r>
          </a:p>
        </p:txBody>
      </p:sp>
      <p:sp>
        <p:nvSpPr>
          <p:cNvPr id="3" name="Content Placeholder 2">
            <a:extLst>
              <a:ext uri="{FF2B5EF4-FFF2-40B4-BE49-F238E27FC236}">
                <a16:creationId xmlns:a16="http://schemas.microsoft.com/office/drawing/2014/main" id="{BAB4B425-5220-4FE5-A16F-CDF878EFADFD}"/>
              </a:ext>
            </a:extLst>
          </p:cNvPr>
          <p:cNvSpPr>
            <a:spLocks noGrp="1"/>
          </p:cNvSpPr>
          <p:nvPr>
            <p:ph idx="1"/>
          </p:nvPr>
        </p:nvSpPr>
        <p:spPr>
          <a:xfrm>
            <a:off x="954156" y="1815549"/>
            <a:ext cx="8319845" cy="4225814"/>
          </a:xfrm>
        </p:spPr>
        <p:txBody>
          <a:bodyPr>
            <a:normAutofit/>
          </a:bodyPr>
          <a:lstStyle/>
          <a:p>
            <a:r>
              <a:rPr lang="en-US" sz="2000" dirty="0"/>
              <a:t>Disaster SNAP (‘D-SNAP’) provides the replacement of SNAP benefits for SNAP households that lose food during a disaster.</a:t>
            </a:r>
          </a:p>
          <a:p>
            <a:r>
              <a:rPr lang="en-US" sz="2000" dirty="0"/>
              <a:t>D-SNAP extends SNAP benefits to households that would not otherwise be eligible for SNAP.</a:t>
            </a:r>
          </a:p>
          <a:p>
            <a:r>
              <a:rPr lang="en-US" sz="2000" dirty="0"/>
              <a:t>An affected area must have received a Presidential declaration of a “Major Disaster” with Individual Assistance in order to request a D-SNAP</a:t>
            </a:r>
          </a:p>
          <a:p>
            <a:r>
              <a:rPr lang="en-US" sz="2000" dirty="0"/>
              <a:t>Not currently available in NYS, but under review by Federal Emergency Management Agency (FEMA).</a:t>
            </a:r>
          </a:p>
        </p:txBody>
      </p:sp>
    </p:spTree>
    <p:extLst>
      <p:ext uri="{BB962C8B-B14F-4D97-AF65-F5344CB8AC3E}">
        <p14:creationId xmlns:p14="http://schemas.microsoft.com/office/powerpoint/2010/main" val="149970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59383-E46C-49CD-B3B4-C654E9B22B7D}"/>
              </a:ext>
            </a:extLst>
          </p:cNvPr>
          <p:cNvSpPr>
            <a:spLocks noGrp="1"/>
          </p:cNvSpPr>
          <p:nvPr>
            <p:ph type="title"/>
          </p:nvPr>
        </p:nvSpPr>
        <p:spPr>
          <a:xfrm>
            <a:off x="677334" y="437322"/>
            <a:ext cx="8596668" cy="1139687"/>
          </a:xfrm>
        </p:spPr>
        <p:txBody>
          <a:bodyPr>
            <a:normAutofit fontScale="90000"/>
          </a:bodyPr>
          <a:lstStyle/>
          <a:p>
            <a:pPr algn="ctr"/>
            <a:r>
              <a:rPr lang="en-US" sz="3100" b="1" dirty="0">
                <a:solidFill>
                  <a:srgbClr val="0070C0"/>
                </a:solidFill>
              </a:rPr>
              <a:t>Special Supplemental Nutrition Program for</a:t>
            </a:r>
            <a:r>
              <a:rPr lang="en-US" sz="3100" b="1" u="sng" dirty="0">
                <a:solidFill>
                  <a:srgbClr val="0070C0"/>
                </a:solidFill>
              </a:rPr>
              <a:t> Women, Infants, and Children (WIC)</a:t>
            </a:r>
            <a:br>
              <a:rPr lang="en-US" dirty="0"/>
            </a:br>
            <a:endParaRPr lang="en-US" dirty="0"/>
          </a:p>
        </p:txBody>
      </p:sp>
      <p:sp>
        <p:nvSpPr>
          <p:cNvPr id="3" name="Content Placeholder 2">
            <a:extLst>
              <a:ext uri="{FF2B5EF4-FFF2-40B4-BE49-F238E27FC236}">
                <a16:creationId xmlns:a16="http://schemas.microsoft.com/office/drawing/2014/main" id="{DD0CD57A-2D0E-42C5-ADA0-8833CF6915F5}"/>
              </a:ext>
            </a:extLst>
          </p:cNvPr>
          <p:cNvSpPr>
            <a:spLocks noGrp="1"/>
          </p:cNvSpPr>
          <p:nvPr>
            <p:ph idx="1"/>
          </p:nvPr>
        </p:nvSpPr>
        <p:spPr>
          <a:xfrm>
            <a:off x="384313" y="1470992"/>
            <a:ext cx="9846365" cy="5194852"/>
          </a:xfrm>
        </p:spPr>
        <p:txBody>
          <a:bodyPr>
            <a:noAutofit/>
          </a:bodyPr>
          <a:lstStyle/>
          <a:p>
            <a:r>
              <a:rPr lang="en-US" sz="1700" dirty="0"/>
              <a:t>The WIC program serves low-income pregnant, postpartum, and breastfeeding women, infants, and children up to age 5, who are at nutritional risk. </a:t>
            </a:r>
          </a:p>
          <a:p>
            <a:r>
              <a:rPr lang="en-US" sz="1700" dirty="0"/>
              <a:t>WIC provides nutritious foods to supplement diets, nutrition education, including breastfeeding support, and referrals to health and other social services, as needed through local WIC clinics. </a:t>
            </a:r>
          </a:p>
          <a:p>
            <a:r>
              <a:rPr lang="en-US" sz="1700" dirty="0">
                <a:highlight>
                  <a:srgbClr val="FFFF00"/>
                </a:highlight>
              </a:rPr>
              <a:t>Provisions of the FFCVRA have permitted States to increase the availability of WIC benefits by:</a:t>
            </a:r>
          </a:p>
          <a:p>
            <a:pPr lvl="1"/>
            <a:r>
              <a:rPr lang="en-US" sz="1700" dirty="0">
                <a:highlight>
                  <a:srgbClr val="FFFF00"/>
                </a:highlight>
              </a:rPr>
              <a:t>Issuing WIC benefits remotely so that recipients do not have to go into WIC offices to pick up card, checks or vouchers;</a:t>
            </a:r>
          </a:p>
          <a:p>
            <a:pPr lvl="1"/>
            <a:r>
              <a:rPr lang="en-US" sz="1700" dirty="0">
                <a:highlight>
                  <a:srgbClr val="FFFF00"/>
                </a:highlight>
              </a:rPr>
              <a:t>Seeking waivers from the WIC requirements of specific brands and sizes of food for purchase;</a:t>
            </a:r>
          </a:p>
          <a:p>
            <a:pPr lvl="1"/>
            <a:r>
              <a:rPr lang="en-US" sz="1700" dirty="0">
                <a:highlight>
                  <a:srgbClr val="FFFF00"/>
                </a:highlight>
              </a:rPr>
              <a:t>Seeking a waiver of many of the in-person application requirements including baseline heath data.</a:t>
            </a:r>
          </a:p>
          <a:p>
            <a:r>
              <a:rPr lang="en-US" sz="1700" dirty="0">
                <a:highlight>
                  <a:srgbClr val="FFFF00"/>
                </a:highlight>
              </a:rPr>
              <a:t>In NYS, WIC offices (under the auspices of the NYS DOH) are available to provide services by phone since on-site appointments are limited;</a:t>
            </a:r>
          </a:p>
          <a:p>
            <a:pPr lvl="1"/>
            <a:r>
              <a:rPr lang="en-US" sz="1700" dirty="0">
                <a:highlight>
                  <a:srgbClr val="FFFF00"/>
                </a:highlight>
              </a:rPr>
              <a:t>Updates to foods and brands can be found as ‘Vendor Bulletins’ at the WIC Vendor Communications page located at </a:t>
            </a:r>
            <a:r>
              <a:rPr lang="en-US" sz="1700" dirty="0">
                <a:solidFill>
                  <a:srgbClr val="0070C0"/>
                </a:solidFill>
                <a:hlinkClick r:id="rId2">
                  <a:extLst>
                    <a:ext uri="{A12FA001-AC4F-418D-AE19-62706E023703}">
                      <ahyp:hlinkClr xmlns:ahyp="http://schemas.microsoft.com/office/drawing/2018/hyperlinkcolor" val="tx"/>
                    </a:ext>
                  </a:extLst>
                </a:hlinkClick>
              </a:rPr>
              <a:t>https://nyswicvendors.com/vendor-communications/</a:t>
            </a:r>
            <a:endParaRPr lang="en-US" sz="1700" dirty="0">
              <a:solidFill>
                <a:srgbClr val="0070C0"/>
              </a:solidFill>
            </a:endParaRPr>
          </a:p>
        </p:txBody>
      </p:sp>
    </p:spTree>
    <p:extLst>
      <p:ext uri="{BB962C8B-B14F-4D97-AF65-F5344CB8AC3E}">
        <p14:creationId xmlns:p14="http://schemas.microsoft.com/office/powerpoint/2010/main" val="392765659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714F70-78B0-4B22-AB66-A887D1C13F51}"/>
              </a:ext>
            </a:extLst>
          </p:cNvPr>
          <p:cNvSpPr>
            <a:spLocks noGrp="1"/>
          </p:cNvSpPr>
          <p:nvPr>
            <p:ph type="title"/>
          </p:nvPr>
        </p:nvSpPr>
        <p:spPr>
          <a:xfrm>
            <a:off x="677334" y="609600"/>
            <a:ext cx="8596668" cy="887896"/>
          </a:xfrm>
        </p:spPr>
        <p:txBody>
          <a:bodyPr>
            <a:normAutofit/>
          </a:bodyPr>
          <a:lstStyle/>
          <a:p>
            <a:pPr algn="ctr"/>
            <a:r>
              <a:rPr lang="en-US" sz="3200" b="1" u="sng" dirty="0">
                <a:solidFill>
                  <a:schemeClr val="accent2"/>
                </a:solidFill>
              </a:rPr>
              <a:t>Overpayments and IPV’s</a:t>
            </a:r>
          </a:p>
        </p:txBody>
      </p:sp>
      <p:sp>
        <p:nvSpPr>
          <p:cNvPr id="3" name="Content Placeholder 2">
            <a:extLst>
              <a:ext uri="{FF2B5EF4-FFF2-40B4-BE49-F238E27FC236}">
                <a16:creationId xmlns:a16="http://schemas.microsoft.com/office/drawing/2014/main" id="{C4CF628F-E049-4AD2-829D-B6666D408024}"/>
              </a:ext>
            </a:extLst>
          </p:cNvPr>
          <p:cNvSpPr>
            <a:spLocks noGrp="1"/>
          </p:cNvSpPr>
          <p:nvPr>
            <p:ph idx="1"/>
          </p:nvPr>
        </p:nvSpPr>
        <p:spPr>
          <a:xfrm>
            <a:off x="677334" y="1404731"/>
            <a:ext cx="8596668" cy="4636632"/>
          </a:xfrm>
        </p:spPr>
        <p:txBody>
          <a:bodyPr>
            <a:normAutofit/>
          </a:bodyPr>
          <a:lstStyle/>
          <a:p>
            <a:r>
              <a:rPr lang="en-US" dirty="0"/>
              <a:t>Local DSS offices can investigate when there are allegations or reason to believe that a SNAP recipient has been overpaid SNAP benefits. – either through under-reporting of income or SNAP trafficking.</a:t>
            </a:r>
          </a:p>
          <a:p>
            <a:r>
              <a:rPr lang="en-US" dirty="0"/>
              <a:t>Overpayments come in 1 of 3 forms - Inadvertent household error (IHE), an agency error (AE) or Intentional Program violation (IPV).  </a:t>
            </a:r>
          </a:p>
          <a:p>
            <a:r>
              <a:rPr lang="en-US" dirty="0">
                <a:highlight>
                  <a:srgbClr val="FFFF00"/>
                </a:highlight>
              </a:rPr>
              <a:t>Per </a:t>
            </a:r>
            <a:r>
              <a:rPr lang="en-US" u="sng" dirty="0">
                <a:highlight>
                  <a:srgbClr val="FFFF00"/>
                </a:highlight>
              </a:rPr>
              <a:t>GIS 20 TA/DC016</a:t>
            </a:r>
            <a:r>
              <a:rPr lang="en-US" dirty="0">
                <a:highlight>
                  <a:srgbClr val="FFFF00"/>
                </a:highlight>
              </a:rPr>
              <a:t>, OTDA notified the local DSS offices that for the duration of the COVID-19 public health crisis and at their discretion, they can elect to raise the claims collection threshold to $500 on active SNAP cases.  </a:t>
            </a:r>
          </a:p>
          <a:p>
            <a:r>
              <a:rPr lang="en-US" b="1" dirty="0">
                <a:solidFill>
                  <a:srgbClr val="0070C0"/>
                </a:solidFill>
              </a:rPr>
              <a:t>OTDA has </a:t>
            </a:r>
            <a:r>
              <a:rPr lang="en-US" b="1" u="sng" dirty="0">
                <a:solidFill>
                  <a:srgbClr val="0070C0"/>
                </a:solidFill>
              </a:rPr>
              <a:t>not</a:t>
            </a:r>
            <a:r>
              <a:rPr lang="en-US" b="1" dirty="0">
                <a:solidFill>
                  <a:srgbClr val="0070C0"/>
                </a:solidFill>
              </a:rPr>
              <a:t> directed LDSS to alter their practices related to investigations and program violations at this point.</a:t>
            </a:r>
          </a:p>
          <a:p>
            <a:r>
              <a:rPr lang="en-US" dirty="0">
                <a:highlight>
                  <a:srgbClr val="FFFF00"/>
                </a:highlight>
              </a:rPr>
              <a:t>Per </a:t>
            </a:r>
            <a:r>
              <a:rPr lang="en-US" u="sng" dirty="0">
                <a:highlight>
                  <a:srgbClr val="FFFF00"/>
                </a:highlight>
              </a:rPr>
              <a:t>GIS 20 TA/DC023</a:t>
            </a:r>
            <a:r>
              <a:rPr lang="en-US" dirty="0">
                <a:highlight>
                  <a:srgbClr val="FFFF00"/>
                </a:highlight>
              </a:rPr>
              <a:t> – “All of the options addressed in this GIS are being done to offer the districts tools they need to focus on the essential work of providing benefits to people who need them. </a:t>
            </a:r>
            <a:r>
              <a:rPr lang="en-US" dirty="0">
                <a:solidFill>
                  <a:srgbClr val="C00000"/>
                </a:solidFill>
                <a:highlight>
                  <a:srgbClr val="FFFF00"/>
                </a:highlight>
              </a:rPr>
              <a:t>It does not mean ignoring potential fraud</a:t>
            </a:r>
            <a:r>
              <a:rPr lang="en-US" dirty="0">
                <a:highlight>
                  <a:srgbClr val="FFFF00"/>
                </a:highlight>
              </a:rPr>
              <a:t>.”</a:t>
            </a:r>
          </a:p>
          <a:p>
            <a:endParaRPr lang="en-US" dirty="0"/>
          </a:p>
          <a:p>
            <a:endParaRPr lang="en-US" dirty="0"/>
          </a:p>
        </p:txBody>
      </p:sp>
    </p:spTree>
    <p:extLst>
      <p:ext uri="{BB962C8B-B14F-4D97-AF65-F5344CB8AC3E}">
        <p14:creationId xmlns:p14="http://schemas.microsoft.com/office/powerpoint/2010/main" val="392019687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221347-373A-44F8-9990-D472EF9D64BF}"/>
              </a:ext>
            </a:extLst>
          </p:cNvPr>
          <p:cNvSpPr>
            <a:spLocks noGrp="1"/>
          </p:cNvSpPr>
          <p:nvPr>
            <p:ph type="title"/>
          </p:nvPr>
        </p:nvSpPr>
        <p:spPr>
          <a:xfrm>
            <a:off x="387626" y="298866"/>
            <a:ext cx="9405731" cy="960092"/>
          </a:xfrm>
        </p:spPr>
        <p:txBody>
          <a:bodyPr/>
          <a:lstStyle/>
          <a:p>
            <a:pPr algn="ctr"/>
            <a:r>
              <a:rPr lang="en-US" b="1" u="sng" dirty="0">
                <a:solidFill>
                  <a:schemeClr val="accent2"/>
                </a:solidFill>
              </a:rPr>
              <a:t>Fair Hearings</a:t>
            </a:r>
          </a:p>
        </p:txBody>
      </p:sp>
      <p:sp>
        <p:nvSpPr>
          <p:cNvPr id="3" name="Content Placeholder 2">
            <a:extLst>
              <a:ext uri="{FF2B5EF4-FFF2-40B4-BE49-F238E27FC236}">
                <a16:creationId xmlns:a16="http://schemas.microsoft.com/office/drawing/2014/main" id="{C16BFC0D-D090-4C7C-966C-45A37FC1C7ED}"/>
              </a:ext>
            </a:extLst>
          </p:cNvPr>
          <p:cNvSpPr>
            <a:spLocks noGrp="1"/>
          </p:cNvSpPr>
          <p:nvPr>
            <p:ph idx="1"/>
          </p:nvPr>
        </p:nvSpPr>
        <p:spPr>
          <a:xfrm>
            <a:off x="387626" y="1099930"/>
            <a:ext cx="10515600" cy="5155095"/>
          </a:xfrm>
        </p:spPr>
        <p:txBody>
          <a:bodyPr>
            <a:noAutofit/>
          </a:bodyPr>
          <a:lstStyle/>
          <a:p>
            <a:r>
              <a:rPr lang="en-US" sz="2000" dirty="0">
                <a:highlight>
                  <a:srgbClr val="FFFF00"/>
                </a:highlight>
              </a:rPr>
              <a:t>Per </a:t>
            </a:r>
            <a:r>
              <a:rPr lang="en-US" sz="2000" u="sng" dirty="0">
                <a:highlight>
                  <a:srgbClr val="FFFF00"/>
                </a:highlight>
              </a:rPr>
              <a:t>GIS 20 TA/DC014</a:t>
            </a:r>
            <a:r>
              <a:rPr lang="en-US" sz="2000" dirty="0">
                <a:highlight>
                  <a:srgbClr val="FFFF00"/>
                </a:highlight>
              </a:rPr>
              <a:t>, OTDA has authorized an immediate six-month pilot project of conducting fair hearings by telephone, video conference, or “other means.” </a:t>
            </a:r>
          </a:p>
          <a:p>
            <a:r>
              <a:rPr lang="en-US" sz="2000" dirty="0">
                <a:highlight>
                  <a:srgbClr val="FFFF00"/>
                </a:highlight>
              </a:rPr>
              <a:t>An in-person hearing will still be available when:</a:t>
            </a:r>
          </a:p>
          <a:p>
            <a:pPr lvl="1"/>
            <a:r>
              <a:rPr lang="en-US" sz="2000" dirty="0">
                <a:highlight>
                  <a:srgbClr val="FFFF00"/>
                </a:highlight>
              </a:rPr>
              <a:t> the applicant or recipient makes a request for an in-person hearing,</a:t>
            </a:r>
          </a:p>
          <a:p>
            <a:pPr lvl="1"/>
            <a:r>
              <a:rPr lang="en-US" sz="2000" dirty="0">
                <a:highlight>
                  <a:srgbClr val="FFFF00"/>
                </a:highlight>
              </a:rPr>
              <a:t>in the judgment of OAH or the Hearing Officer, a party’s due process rights would best be served by conducting a hearing in-person, or</a:t>
            </a:r>
          </a:p>
          <a:p>
            <a:pPr lvl="1"/>
            <a:r>
              <a:rPr lang="en-US" sz="2000" dirty="0">
                <a:highlight>
                  <a:srgbClr val="FFFF00"/>
                </a:highlight>
              </a:rPr>
              <a:t>in the judgment of OAH or the Hearing Officer, there are circumstances presented by the appellant which make proceeding with the hearing by telephone, video, or other means inadvisable.</a:t>
            </a:r>
          </a:p>
          <a:p>
            <a:r>
              <a:rPr lang="en-US" sz="2000" dirty="0">
                <a:highlight>
                  <a:srgbClr val="FFFF00"/>
                </a:highlight>
              </a:rPr>
              <a:t>Interpreters will be available for appellants with language access needs.</a:t>
            </a:r>
          </a:p>
          <a:p>
            <a:r>
              <a:rPr lang="en-US" sz="2000" dirty="0">
                <a:highlight>
                  <a:srgbClr val="FFFF00"/>
                </a:highlight>
              </a:rPr>
              <a:t>Appellants and their authorized representatives will be instructed to send copies of documentary evidence to OAH a week in advance of the hearing. OAH will provide all evidence electronically to the Hearing Officer. The Hearing Officer will transmit any documentary evidence received from the Appellant to the Agency via encrypted email.</a:t>
            </a:r>
          </a:p>
        </p:txBody>
      </p:sp>
    </p:spTree>
    <p:extLst>
      <p:ext uri="{BB962C8B-B14F-4D97-AF65-F5344CB8AC3E}">
        <p14:creationId xmlns:p14="http://schemas.microsoft.com/office/powerpoint/2010/main" val="424440186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1C622-0225-42DB-A8B9-94AE52B396A9}"/>
              </a:ext>
            </a:extLst>
          </p:cNvPr>
          <p:cNvSpPr>
            <a:spLocks noGrp="1"/>
          </p:cNvSpPr>
          <p:nvPr>
            <p:ph type="title"/>
          </p:nvPr>
        </p:nvSpPr>
        <p:spPr/>
        <p:txBody>
          <a:bodyPr/>
          <a:lstStyle/>
          <a:p>
            <a:pPr algn="ctr"/>
            <a:r>
              <a:rPr lang="en-US" b="1" u="sng" dirty="0">
                <a:solidFill>
                  <a:schemeClr val="accent2"/>
                </a:solidFill>
              </a:rPr>
              <a:t>Civil Rights of Applicants</a:t>
            </a:r>
          </a:p>
        </p:txBody>
      </p:sp>
      <p:sp>
        <p:nvSpPr>
          <p:cNvPr id="3" name="Content Placeholder 2">
            <a:extLst>
              <a:ext uri="{FF2B5EF4-FFF2-40B4-BE49-F238E27FC236}">
                <a16:creationId xmlns:a16="http://schemas.microsoft.com/office/drawing/2014/main" id="{0BAFF658-8BF9-4B55-8EA7-417B72E50910}"/>
              </a:ext>
            </a:extLst>
          </p:cNvPr>
          <p:cNvSpPr>
            <a:spLocks noGrp="1"/>
          </p:cNvSpPr>
          <p:nvPr>
            <p:ph idx="1"/>
          </p:nvPr>
        </p:nvSpPr>
        <p:spPr>
          <a:xfrm>
            <a:off x="677334" y="1630017"/>
            <a:ext cx="8596668" cy="4411345"/>
          </a:xfrm>
        </p:spPr>
        <p:txBody>
          <a:bodyPr>
            <a:normAutofit fontScale="92500"/>
          </a:bodyPr>
          <a:lstStyle/>
          <a:p>
            <a:r>
              <a:rPr lang="en-US" sz="2000" dirty="0"/>
              <a:t>Right to accommodation of disabilities. </a:t>
            </a:r>
            <a:r>
              <a:rPr lang="en-US" sz="2000" u="sng" dirty="0"/>
              <a:t>06-ADM-05</a:t>
            </a:r>
            <a:r>
              <a:rPr lang="en-US" sz="2000" dirty="0"/>
              <a:t>.</a:t>
            </a:r>
          </a:p>
          <a:p>
            <a:r>
              <a:rPr lang="en-US" sz="2000" dirty="0"/>
              <a:t>Equal Access for those with Limited English Proficiency (LEP). </a:t>
            </a:r>
            <a:r>
              <a:rPr lang="en-US" sz="2000" u="sng" dirty="0"/>
              <a:t>06-ADM-05</a:t>
            </a:r>
            <a:r>
              <a:rPr lang="en-US" sz="2000" dirty="0"/>
              <a:t>.</a:t>
            </a:r>
          </a:p>
          <a:p>
            <a:pPr lvl="1"/>
            <a:r>
              <a:rPr lang="en-US" sz="2000" dirty="0"/>
              <a:t>Application is available from OTDA in seven languages</a:t>
            </a:r>
          </a:p>
          <a:p>
            <a:pPr lvl="1"/>
            <a:r>
              <a:rPr lang="en-US" sz="2000" dirty="0"/>
              <a:t>LDSS offices must have the State’s Interpreter Services Poster in waiting area. </a:t>
            </a:r>
            <a:r>
              <a:rPr lang="en-US" sz="2000" u="sng" dirty="0"/>
              <a:t>05-INF-08</a:t>
            </a:r>
            <a:r>
              <a:rPr lang="en-US" sz="2000" dirty="0"/>
              <a:t>.</a:t>
            </a:r>
          </a:p>
          <a:p>
            <a:pPr lvl="1"/>
            <a:r>
              <a:rPr lang="en-US" sz="2000" dirty="0"/>
              <a:t>Households can bring their own interpreter if they choose but cannot be required to provide their own interpreter.</a:t>
            </a:r>
          </a:p>
          <a:p>
            <a:r>
              <a:rPr lang="en-US" sz="2000" dirty="0"/>
              <a:t>Right to have household’s application processed for eligible household members even if adult is ineligible immigrant. </a:t>
            </a:r>
            <a:r>
              <a:rPr lang="en-US" sz="2000" u="sng" dirty="0"/>
              <a:t>03-INF-14</a:t>
            </a:r>
            <a:r>
              <a:rPr lang="en-US" sz="2000" dirty="0"/>
              <a:t>.</a:t>
            </a:r>
          </a:p>
          <a:p>
            <a:r>
              <a:rPr lang="en-US" sz="2000" dirty="0"/>
              <a:t>Civil rights compliance complaints must be handled under very specific FNS protocols and through OTDA’s Bureau of Equal Opportunity and Diversity. </a:t>
            </a:r>
            <a:r>
              <a:rPr lang="en-US" sz="2000" u="sng" dirty="0"/>
              <a:t>15-LCM-09</a:t>
            </a:r>
            <a:r>
              <a:rPr lang="en-US" sz="2000" dirty="0"/>
              <a:t>; </a:t>
            </a:r>
            <a:r>
              <a:rPr lang="en-US" sz="2000" u="sng" dirty="0"/>
              <a:t>13-LCM-06</a:t>
            </a:r>
            <a:r>
              <a:rPr lang="en-US" sz="2000" dirty="0"/>
              <a:t>.</a:t>
            </a:r>
          </a:p>
        </p:txBody>
      </p:sp>
    </p:spTree>
    <p:extLst>
      <p:ext uri="{BB962C8B-B14F-4D97-AF65-F5344CB8AC3E}">
        <p14:creationId xmlns:p14="http://schemas.microsoft.com/office/powerpoint/2010/main" val="157373201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C5B2F-7B53-47A1-BA93-81C8CA9CC785}"/>
              </a:ext>
            </a:extLst>
          </p:cNvPr>
          <p:cNvSpPr>
            <a:spLocks noGrp="1"/>
          </p:cNvSpPr>
          <p:nvPr>
            <p:ph type="title"/>
          </p:nvPr>
        </p:nvSpPr>
        <p:spPr>
          <a:xfrm>
            <a:off x="677334" y="271672"/>
            <a:ext cx="8596668" cy="761998"/>
          </a:xfrm>
        </p:spPr>
        <p:txBody>
          <a:bodyPr>
            <a:normAutofit/>
          </a:bodyPr>
          <a:lstStyle/>
          <a:p>
            <a:pPr algn="ctr"/>
            <a:r>
              <a:rPr lang="en-US" b="1" u="sng" dirty="0">
                <a:solidFill>
                  <a:schemeClr val="accent2"/>
                </a:solidFill>
                <a:highlight>
                  <a:srgbClr val="FFFF00"/>
                </a:highlight>
              </a:rPr>
              <a:t>COVID-19 CHECKLIST</a:t>
            </a:r>
          </a:p>
        </p:txBody>
      </p:sp>
      <p:sp>
        <p:nvSpPr>
          <p:cNvPr id="3" name="Content Placeholder 2">
            <a:extLst>
              <a:ext uri="{FF2B5EF4-FFF2-40B4-BE49-F238E27FC236}">
                <a16:creationId xmlns:a16="http://schemas.microsoft.com/office/drawing/2014/main" id="{9BAA199B-2C66-4926-A923-A4B3B09C95F8}"/>
              </a:ext>
            </a:extLst>
          </p:cNvPr>
          <p:cNvSpPr>
            <a:spLocks noGrp="1"/>
          </p:cNvSpPr>
          <p:nvPr>
            <p:ph idx="1"/>
          </p:nvPr>
        </p:nvSpPr>
        <p:spPr>
          <a:xfrm>
            <a:off x="677333" y="1033670"/>
            <a:ext cx="9288302" cy="5552659"/>
          </a:xfrm>
        </p:spPr>
        <p:txBody>
          <a:bodyPr>
            <a:normAutofit/>
          </a:bodyPr>
          <a:lstStyle/>
          <a:p>
            <a:pPr marL="0" indent="0">
              <a:buNone/>
            </a:pPr>
            <a:r>
              <a:rPr lang="en-US" u="sng" dirty="0">
                <a:highlight>
                  <a:srgbClr val="FFFF00"/>
                </a:highlight>
              </a:rPr>
              <a:t>Major issues related to SNAP in our Covid-19 universe:</a:t>
            </a:r>
          </a:p>
          <a:p>
            <a:r>
              <a:rPr lang="en-US" dirty="0">
                <a:highlight>
                  <a:srgbClr val="FFFF00"/>
                </a:highlight>
              </a:rPr>
              <a:t>People should be encouraged to apply for SNAP … even if they have income.</a:t>
            </a:r>
          </a:p>
          <a:p>
            <a:r>
              <a:rPr lang="en-US" dirty="0">
                <a:highlight>
                  <a:srgbClr val="FFFF00"/>
                </a:highlight>
              </a:rPr>
              <a:t>Generally, applicants </a:t>
            </a:r>
            <a:r>
              <a:rPr lang="en-US" u="sng" dirty="0">
                <a:highlight>
                  <a:srgbClr val="FFFF00"/>
                </a:highlight>
              </a:rPr>
              <a:t>must be screened for eligibility to receive </a:t>
            </a:r>
            <a:r>
              <a:rPr lang="en-US" b="1" u="sng" dirty="0">
                <a:highlight>
                  <a:srgbClr val="FFFF00"/>
                </a:highlight>
              </a:rPr>
              <a:t>expedited</a:t>
            </a:r>
            <a:r>
              <a:rPr lang="en-US" u="sng" dirty="0">
                <a:highlight>
                  <a:srgbClr val="FFFF00"/>
                </a:highlight>
              </a:rPr>
              <a:t> issuance of SNAP benefits </a:t>
            </a:r>
            <a:r>
              <a:rPr lang="en-US" dirty="0">
                <a:highlight>
                  <a:srgbClr val="FFFF00"/>
                </a:highlight>
              </a:rPr>
              <a:t>when the application is filed. This is especially important given current needs!</a:t>
            </a:r>
          </a:p>
          <a:p>
            <a:r>
              <a:rPr lang="en-US" dirty="0">
                <a:highlight>
                  <a:srgbClr val="FFFF00"/>
                </a:highlight>
              </a:rPr>
              <a:t>SNAP recipients can designate an authorized person, with their own EBT card, to access recipient's SNAP benefits to buy food.</a:t>
            </a:r>
          </a:p>
          <a:p>
            <a:r>
              <a:rPr lang="en-US" dirty="0">
                <a:highlight>
                  <a:srgbClr val="FFFF00"/>
                </a:highlight>
              </a:rPr>
              <a:t>In nearly all aspects, from SNAP eligibility to work rules, LDSS are encouraged to conduct assessments, job training, employment plans by telephone or other non-face-to-face contact with mailing of documents to follow.</a:t>
            </a:r>
          </a:p>
          <a:p>
            <a:r>
              <a:rPr lang="en-US" dirty="0">
                <a:highlight>
                  <a:srgbClr val="FFFF00"/>
                </a:highlight>
              </a:rPr>
              <a:t>ABWAD rules are temporarily suspended.</a:t>
            </a:r>
          </a:p>
          <a:p>
            <a:r>
              <a:rPr lang="en-US" dirty="0">
                <a:highlight>
                  <a:srgbClr val="FFFF00"/>
                </a:highlight>
              </a:rPr>
              <a:t>Durational sanctions should be lifted and good cause reasons related to COVID-19 health emergency should be employed when advocating for clients’ alleged to be non-compliant with SNAP rules.</a:t>
            </a:r>
          </a:p>
          <a:p>
            <a:r>
              <a:rPr lang="en-US" dirty="0">
                <a:highlight>
                  <a:srgbClr val="FFFF00"/>
                </a:highlight>
              </a:rPr>
              <a:t>Confirm receipt of e/r supplemental SNAP with eligible clients!</a:t>
            </a:r>
          </a:p>
          <a:p>
            <a:r>
              <a:rPr lang="en-US" dirty="0">
                <a:highlight>
                  <a:srgbClr val="FFFF00"/>
                </a:highlight>
              </a:rPr>
              <a:t>Communicate availability of Pandemic EBT for households with school-aged children!</a:t>
            </a:r>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91320932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3A96F-728D-4C35-A55C-E8606892EF40}"/>
              </a:ext>
            </a:extLst>
          </p:cNvPr>
          <p:cNvSpPr>
            <a:spLocks noGrp="1"/>
          </p:cNvSpPr>
          <p:nvPr>
            <p:ph type="title"/>
          </p:nvPr>
        </p:nvSpPr>
        <p:spPr>
          <a:xfrm>
            <a:off x="677334" y="609600"/>
            <a:ext cx="8596668" cy="954157"/>
          </a:xfrm>
        </p:spPr>
        <p:txBody>
          <a:bodyPr>
            <a:normAutofit/>
          </a:bodyPr>
          <a:lstStyle/>
          <a:p>
            <a:pPr algn="ctr"/>
            <a:r>
              <a:rPr lang="en-US" b="1" u="sng" dirty="0">
                <a:solidFill>
                  <a:schemeClr val="accent2"/>
                </a:solidFill>
              </a:rPr>
              <a:t>Additional Resources</a:t>
            </a:r>
          </a:p>
        </p:txBody>
      </p:sp>
      <p:sp>
        <p:nvSpPr>
          <p:cNvPr id="3" name="Content Placeholder 2">
            <a:extLst>
              <a:ext uri="{FF2B5EF4-FFF2-40B4-BE49-F238E27FC236}">
                <a16:creationId xmlns:a16="http://schemas.microsoft.com/office/drawing/2014/main" id="{841EBE72-B4AF-480B-B164-B8B7BBB70671}"/>
              </a:ext>
            </a:extLst>
          </p:cNvPr>
          <p:cNvSpPr>
            <a:spLocks noGrp="1"/>
          </p:cNvSpPr>
          <p:nvPr>
            <p:ph idx="1"/>
          </p:nvPr>
        </p:nvSpPr>
        <p:spPr>
          <a:xfrm>
            <a:off x="677334" y="1431235"/>
            <a:ext cx="8596668" cy="4610127"/>
          </a:xfrm>
        </p:spPr>
        <p:txBody>
          <a:bodyPr>
            <a:normAutofit/>
          </a:bodyPr>
          <a:lstStyle/>
          <a:p>
            <a:r>
              <a:rPr lang="en-US" dirty="0"/>
              <a:t>Some of the state SNAP regulations, located at 18 N.Y.C.R.R. § 387, have not been updated to remain current with the existing federal regulatory standards. </a:t>
            </a:r>
          </a:p>
          <a:p>
            <a:r>
              <a:rPr lang="en-US" dirty="0"/>
              <a:t>The federal SNAP regulations at 7 C.F.R. § 273 et seq., the New York State </a:t>
            </a:r>
            <a:r>
              <a:rPr lang="en-US" dirty="0">
                <a:solidFill>
                  <a:schemeClr val="accent2"/>
                </a:solidFill>
              </a:rPr>
              <a:t>SNAP Source Book </a:t>
            </a:r>
            <a:r>
              <a:rPr lang="en-US" dirty="0"/>
              <a:t>(hereinafter “SNAPSB,” available online at http://otda.ny.gov/programs/snap/SNAPSB.pdf) and </a:t>
            </a:r>
            <a:r>
              <a:rPr lang="en-US" dirty="0">
                <a:solidFill>
                  <a:schemeClr val="accent2"/>
                </a:solidFill>
              </a:rPr>
              <a:t>Employment Policy Manual </a:t>
            </a:r>
            <a:r>
              <a:rPr lang="en-US" dirty="0"/>
              <a:t>http://otda.ny.gov/resources/employmentmanual/employmentmanual.pdf are generally more reliable than the state SNAP regulations; the Source Book also contains helpful citations to state level sub-regulatory guidance documents.</a:t>
            </a:r>
          </a:p>
          <a:p>
            <a:r>
              <a:rPr lang="en-US" dirty="0"/>
              <a:t>FNS website listing for NYS: COVID-19 Waivers &amp; Flexibilities </a:t>
            </a:r>
            <a:r>
              <a:rPr lang="en-US" dirty="0">
                <a:solidFill>
                  <a:srgbClr val="0070C0"/>
                </a:solidFill>
                <a:hlinkClick r:id="rId2">
                  <a:extLst>
                    <a:ext uri="{A12FA001-AC4F-418D-AE19-62706E023703}">
                      <ahyp:hlinkClr xmlns:ahyp="http://schemas.microsoft.com/office/drawing/2018/hyperlinkcolor" val="tx"/>
                    </a:ext>
                  </a:extLst>
                </a:hlinkClick>
              </a:rPr>
              <a:t>https://www.fns.usda.gov/disaster/pandemic/covid-19/new-york#cn</a:t>
            </a:r>
            <a:endParaRPr lang="en-US" dirty="0">
              <a:solidFill>
                <a:srgbClr val="0070C0"/>
              </a:solidFill>
            </a:endParaRPr>
          </a:p>
        </p:txBody>
      </p:sp>
    </p:spTree>
    <p:extLst>
      <p:ext uri="{BB962C8B-B14F-4D97-AF65-F5344CB8AC3E}">
        <p14:creationId xmlns:p14="http://schemas.microsoft.com/office/powerpoint/2010/main" val="6637660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90D16-B8B6-4236-B5DF-C6222ACAB801}"/>
              </a:ext>
            </a:extLst>
          </p:cNvPr>
          <p:cNvSpPr>
            <a:spLocks noGrp="1"/>
          </p:cNvSpPr>
          <p:nvPr>
            <p:ph type="title"/>
          </p:nvPr>
        </p:nvSpPr>
        <p:spPr>
          <a:xfrm>
            <a:off x="590550" y="365126"/>
            <a:ext cx="8943975" cy="796924"/>
          </a:xfrm>
        </p:spPr>
        <p:txBody>
          <a:bodyPr>
            <a:normAutofit/>
          </a:bodyPr>
          <a:lstStyle/>
          <a:p>
            <a:pPr algn="ctr"/>
            <a:r>
              <a:rPr lang="en-US" b="1" u="sng" dirty="0">
                <a:solidFill>
                  <a:srgbClr val="0070C0"/>
                </a:solidFill>
              </a:rPr>
              <a:t>Online Shopping and Food Delivery?</a:t>
            </a:r>
          </a:p>
        </p:txBody>
      </p:sp>
      <p:sp>
        <p:nvSpPr>
          <p:cNvPr id="3" name="Content Placeholder 2">
            <a:extLst>
              <a:ext uri="{FF2B5EF4-FFF2-40B4-BE49-F238E27FC236}">
                <a16:creationId xmlns:a16="http://schemas.microsoft.com/office/drawing/2014/main" id="{ECCFABF7-63C3-4DF8-B182-F75B07C1F628}"/>
              </a:ext>
            </a:extLst>
          </p:cNvPr>
          <p:cNvSpPr>
            <a:spLocks noGrp="1"/>
          </p:cNvSpPr>
          <p:nvPr>
            <p:ph idx="1"/>
          </p:nvPr>
        </p:nvSpPr>
        <p:spPr>
          <a:xfrm>
            <a:off x="728871" y="1095375"/>
            <a:ext cx="8943976" cy="4762086"/>
          </a:xfrm>
        </p:spPr>
        <p:txBody>
          <a:bodyPr>
            <a:noAutofit/>
          </a:bodyPr>
          <a:lstStyle/>
          <a:p>
            <a:r>
              <a:rPr lang="en-US" sz="2000" dirty="0"/>
              <a:t>In April 2019, a pilot program was launched allowing SNAP participants to purchase food online at the websites of approved SNAP retailers. </a:t>
            </a:r>
          </a:p>
          <a:p>
            <a:r>
              <a:rPr lang="en-US" sz="2000" dirty="0"/>
              <a:t>Per </a:t>
            </a:r>
            <a:r>
              <a:rPr lang="en-US" sz="2000" u="sng" dirty="0"/>
              <a:t>GIS 20 TA/DC016</a:t>
            </a:r>
            <a:r>
              <a:rPr lang="en-US" sz="2000" dirty="0"/>
              <a:t>, OTDA reminded LDSS that clients may use SNAP benefits for online grocery purchases.  Listed participating retailers included Amazon, Walmart and Shoprite.</a:t>
            </a:r>
          </a:p>
          <a:p>
            <a:pPr lvl="1"/>
            <a:r>
              <a:rPr lang="en-US" sz="1800" dirty="0"/>
              <a:t>Amazon is statewide;</a:t>
            </a:r>
          </a:p>
          <a:p>
            <a:pPr lvl="1"/>
            <a:r>
              <a:rPr lang="en-US" sz="1800" dirty="0"/>
              <a:t>Walmart and ShopRite depends on specific zip codes (check store websites);</a:t>
            </a:r>
          </a:p>
          <a:p>
            <a:pPr lvl="1"/>
            <a:r>
              <a:rPr lang="en-US" sz="1800" dirty="0"/>
              <a:t>Walmart – depends on specific locations &amp; may include delivery, pick-up or both;</a:t>
            </a:r>
          </a:p>
          <a:p>
            <a:r>
              <a:rPr lang="en-US" sz="2000" dirty="0"/>
              <a:t>Much like using an EBT card in the grocery store, the websites will only be able to  deduct SNAP eligible items from purchases. </a:t>
            </a:r>
          </a:p>
          <a:p>
            <a:pPr lvl="1"/>
            <a:r>
              <a:rPr lang="en-US" sz="1800" dirty="0"/>
              <a:t>Other costs, </a:t>
            </a:r>
            <a:r>
              <a:rPr lang="en-US" sz="1800" b="1" u="sng" dirty="0">
                <a:solidFill>
                  <a:srgbClr val="002060"/>
                </a:solidFill>
              </a:rPr>
              <a:t>including fees for delivery</a:t>
            </a:r>
            <a:r>
              <a:rPr lang="en-US" sz="1800" dirty="0"/>
              <a:t>, can </a:t>
            </a:r>
            <a:r>
              <a:rPr lang="en-US" sz="1800" u="sng" dirty="0"/>
              <a:t>not</a:t>
            </a:r>
            <a:r>
              <a:rPr lang="en-US" sz="1800" dirty="0"/>
              <a:t> be paid using SNAP benefits.</a:t>
            </a:r>
          </a:p>
        </p:txBody>
      </p:sp>
    </p:spTree>
    <p:extLst>
      <p:ext uri="{BB962C8B-B14F-4D97-AF65-F5344CB8AC3E}">
        <p14:creationId xmlns:p14="http://schemas.microsoft.com/office/powerpoint/2010/main" val="270460457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33580-B0E8-489B-A439-AA8CAD8C62B8}"/>
              </a:ext>
            </a:extLst>
          </p:cNvPr>
          <p:cNvSpPr>
            <a:spLocks noGrp="1"/>
          </p:cNvSpPr>
          <p:nvPr>
            <p:ph type="title"/>
          </p:nvPr>
        </p:nvSpPr>
        <p:spPr>
          <a:xfrm>
            <a:off x="542924" y="238124"/>
            <a:ext cx="8862391" cy="923925"/>
          </a:xfrm>
        </p:spPr>
        <p:txBody>
          <a:bodyPr>
            <a:normAutofit/>
          </a:bodyPr>
          <a:lstStyle/>
          <a:p>
            <a:pPr algn="ctr"/>
            <a:r>
              <a:rPr lang="en-US" b="1" u="sng" dirty="0">
                <a:solidFill>
                  <a:schemeClr val="accent2"/>
                </a:solidFill>
              </a:rPr>
              <a:t>Useful Links &amp; Resources</a:t>
            </a:r>
          </a:p>
        </p:txBody>
      </p:sp>
      <p:sp>
        <p:nvSpPr>
          <p:cNvPr id="3" name="Content Placeholder 2">
            <a:extLst>
              <a:ext uri="{FF2B5EF4-FFF2-40B4-BE49-F238E27FC236}">
                <a16:creationId xmlns:a16="http://schemas.microsoft.com/office/drawing/2014/main" id="{AB4A2F8F-4A5E-419C-8CD5-BCDFBFF06F1C}"/>
              </a:ext>
            </a:extLst>
          </p:cNvPr>
          <p:cNvSpPr>
            <a:spLocks noGrp="1"/>
          </p:cNvSpPr>
          <p:nvPr>
            <p:ph idx="1"/>
          </p:nvPr>
        </p:nvSpPr>
        <p:spPr>
          <a:xfrm>
            <a:off x="542924" y="1162049"/>
            <a:ext cx="9157667" cy="5331515"/>
          </a:xfrm>
        </p:spPr>
        <p:txBody>
          <a:bodyPr>
            <a:normAutofit lnSpcReduction="10000"/>
          </a:bodyPr>
          <a:lstStyle/>
          <a:p>
            <a:r>
              <a:rPr lang="en-US" dirty="0"/>
              <a:t>Empire Justice’s “COVID-19 RESOURCES Public Benefits” website -</a:t>
            </a:r>
            <a:r>
              <a:rPr lang="en-US" dirty="0">
                <a:solidFill>
                  <a:schemeClr val="accent2"/>
                </a:solidFill>
                <a:hlinkClick r:id="rId2">
                  <a:extLst>
                    <a:ext uri="{A12FA001-AC4F-418D-AE19-62706E023703}">
                      <ahyp:hlinkClr xmlns:ahyp="http://schemas.microsoft.com/office/drawing/2018/hyperlinkcolor" val="tx"/>
                    </a:ext>
                  </a:extLst>
                </a:hlinkClick>
              </a:rPr>
              <a:t>https://empirejustice.org/resources_post/public-benefits-covid-19-guidance-summary/</a:t>
            </a:r>
            <a:endParaRPr lang="en-US" dirty="0">
              <a:solidFill>
                <a:schemeClr val="accent2"/>
              </a:solidFill>
            </a:endParaRPr>
          </a:p>
          <a:p>
            <a:r>
              <a:rPr lang="en-US" dirty="0"/>
              <a:t>CSS online SNAP benefit calculator - </a:t>
            </a:r>
            <a:r>
              <a:rPr lang="en-US" dirty="0">
                <a:solidFill>
                  <a:srgbClr val="0070C0"/>
                </a:solidFill>
                <a:hlinkClick r:id="rId3">
                  <a:extLst>
                    <a:ext uri="{A12FA001-AC4F-418D-AE19-62706E023703}">
                      <ahyp:hlinkClr xmlns:ahyp="http://schemas.microsoft.com/office/drawing/2018/hyperlinkcolor" val="tx"/>
                    </a:ext>
                  </a:extLst>
                </a:hlinkClick>
              </a:rPr>
              <a:t>https://bplc.cssny.org/benefit_tools/snap_calculator</a:t>
            </a:r>
            <a:endParaRPr lang="en-US" dirty="0">
              <a:solidFill>
                <a:srgbClr val="0070C0"/>
              </a:solidFill>
            </a:endParaRPr>
          </a:p>
          <a:p>
            <a:r>
              <a:rPr lang="en-US" dirty="0"/>
              <a:t>Hunger Solutions’ </a:t>
            </a:r>
            <a:r>
              <a:rPr lang="en-US" i="1" dirty="0"/>
              <a:t>SNAP in New York: An Eligibility Prescreening Guide </a:t>
            </a:r>
            <a:r>
              <a:rPr lang="en-US" dirty="0"/>
              <a:t>-</a:t>
            </a:r>
            <a:r>
              <a:rPr lang="en-US" dirty="0">
                <a:solidFill>
                  <a:schemeClr val="accent2"/>
                </a:solidFill>
                <a:hlinkClick r:id="rId4">
                  <a:extLst>
                    <a:ext uri="{A12FA001-AC4F-418D-AE19-62706E023703}">
                      <ahyp:hlinkClr xmlns:ahyp="http://schemas.microsoft.com/office/drawing/2018/hyperlinkcolor" val="tx"/>
                    </a:ext>
                  </a:extLst>
                </a:hlinkClick>
              </a:rPr>
              <a:t>https://hungersolutionsny.org/wp-content/uploads/2020/02/PrescreenGuideweblinked1_30_20.pdf</a:t>
            </a:r>
            <a:endParaRPr lang="en-US" dirty="0">
              <a:solidFill>
                <a:schemeClr val="accent2"/>
              </a:solidFill>
            </a:endParaRPr>
          </a:p>
          <a:p>
            <a:r>
              <a:rPr lang="en-US" dirty="0"/>
              <a:t>USDA/FNS complete listing of SNAP-eligible food items - </a:t>
            </a:r>
            <a:r>
              <a:rPr lang="en-US" dirty="0">
                <a:solidFill>
                  <a:schemeClr val="accent2"/>
                </a:solidFill>
                <a:hlinkClick r:id="rId5">
                  <a:extLst>
                    <a:ext uri="{A12FA001-AC4F-418D-AE19-62706E023703}">
                      <ahyp:hlinkClr xmlns:ahyp="http://schemas.microsoft.com/office/drawing/2018/hyperlinkcolor" val="tx"/>
                    </a:ext>
                  </a:extLst>
                </a:hlinkClick>
              </a:rPr>
              <a:t>www.fns.usda.gov/snap/eligible-food-items</a:t>
            </a:r>
            <a:endParaRPr lang="en-US" dirty="0">
              <a:solidFill>
                <a:schemeClr val="accent2"/>
              </a:solidFill>
            </a:endParaRPr>
          </a:p>
          <a:p>
            <a:r>
              <a:rPr lang="en-US" dirty="0"/>
              <a:t>ABAWD Resources:</a:t>
            </a:r>
          </a:p>
          <a:p>
            <a:pPr lvl="1"/>
            <a:r>
              <a:rPr lang="en-US" sz="1800" dirty="0"/>
              <a:t>Hunger Solutions New York - http://hungersolutionsny.org/information-resources/abawd/</a:t>
            </a:r>
          </a:p>
          <a:p>
            <a:pPr lvl="1"/>
            <a:r>
              <a:rPr lang="en-US" sz="1800" dirty="0"/>
              <a:t>Center on Budget and Policy Priorities - </a:t>
            </a:r>
            <a:r>
              <a:rPr lang="en-US" sz="1800" dirty="0">
                <a:hlinkClick r:id="rId6"/>
              </a:rPr>
              <a:t>http://www.cbpp.org</a:t>
            </a:r>
            <a:endParaRPr lang="en-US" sz="1800" dirty="0"/>
          </a:p>
          <a:p>
            <a:r>
              <a:rPr lang="en-US" dirty="0"/>
              <a:t>‘Vendor Bulletins’ at the WIC Vendor Communications -</a:t>
            </a:r>
            <a:r>
              <a:rPr lang="en-US" dirty="0">
                <a:solidFill>
                  <a:srgbClr val="0070C0"/>
                </a:solidFill>
                <a:hlinkClick r:id="rId7">
                  <a:extLst>
                    <a:ext uri="{A12FA001-AC4F-418D-AE19-62706E023703}">
                      <ahyp:hlinkClr xmlns:ahyp="http://schemas.microsoft.com/office/drawing/2018/hyperlinkcolor" val="tx"/>
                    </a:ext>
                  </a:extLst>
                </a:hlinkClick>
              </a:rPr>
              <a:t>https://nyswicvendors.com/vendor-communications/</a:t>
            </a:r>
            <a:endParaRPr lang="en-US" dirty="0"/>
          </a:p>
          <a:p>
            <a:endParaRPr lang="en-US" sz="2400" dirty="0"/>
          </a:p>
          <a:p>
            <a:endParaRPr lang="en-US" dirty="0"/>
          </a:p>
        </p:txBody>
      </p:sp>
    </p:spTree>
    <p:extLst>
      <p:ext uri="{BB962C8B-B14F-4D97-AF65-F5344CB8AC3E}">
        <p14:creationId xmlns:p14="http://schemas.microsoft.com/office/powerpoint/2010/main" val="136840352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26BA224-38C1-44EC-83D1-7D61A90C7D17}"/>
              </a:ext>
            </a:extLst>
          </p:cNvPr>
          <p:cNvSpPr>
            <a:spLocks noGrp="1"/>
          </p:cNvSpPr>
          <p:nvPr>
            <p:ph idx="1"/>
          </p:nvPr>
        </p:nvSpPr>
        <p:spPr>
          <a:xfrm>
            <a:off x="611074" y="1736520"/>
            <a:ext cx="8596668" cy="3880773"/>
          </a:xfrm>
        </p:spPr>
        <p:txBody>
          <a:bodyPr/>
          <a:lstStyle/>
          <a:p>
            <a:r>
              <a:rPr lang="en-US" dirty="0">
                <a:ea typeface="Calibri" panose="020F0502020204030204" pitchFamily="34" charset="0"/>
              </a:rPr>
              <a:t>This presentation contains legal information prepared by LSHV and it not to be construed as legal advice.</a:t>
            </a:r>
          </a:p>
          <a:p>
            <a:endParaRPr lang="en-US" dirty="0">
              <a:ea typeface="Calibri" panose="020F0502020204030204" pitchFamily="34" charset="0"/>
            </a:endParaRPr>
          </a:p>
          <a:p>
            <a:r>
              <a:rPr lang="en-US" dirty="0">
                <a:ea typeface="Calibri" panose="020F0502020204030204" pitchFamily="34" charset="0"/>
              </a:rPr>
              <a:t>Unless otherwise noted, the content contained herein, including graphic images, buttons and text, are the exclusive property of LSHV.  Except for personal use, these items may not be copied, distributed, displayed, reproduced, or transmitted in any form or by any means, electronic, mechanical, photocopying, recording, or otherwise without prior written permission of LSHV.  This information was prepared on 5/20/2020.  Please note that any applicable laws, orders and directives are subject to change.</a:t>
            </a:r>
          </a:p>
          <a:p>
            <a:endParaRPr lang="en-US" dirty="0"/>
          </a:p>
        </p:txBody>
      </p:sp>
    </p:spTree>
    <p:extLst>
      <p:ext uri="{BB962C8B-B14F-4D97-AF65-F5344CB8AC3E}">
        <p14:creationId xmlns:p14="http://schemas.microsoft.com/office/powerpoint/2010/main" val="2114361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8133D-EB3B-4376-AC99-9CA94DC907E3}"/>
              </a:ext>
            </a:extLst>
          </p:cNvPr>
          <p:cNvSpPr>
            <a:spLocks noGrp="1"/>
          </p:cNvSpPr>
          <p:nvPr>
            <p:ph type="title"/>
          </p:nvPr>
        </p:nvSpPr>
        <p:spPr>
          <a:xfrm>
            <a:off x="677334" y="609600"/>
            <a:ext cx="8596668" cy="771525"/>
          </a:xfrm>
        </p:spPr>
        <p:txBody>
          <a:bodyPr/>
          <a:lstStyle/>
          <a:p>
            <a:pPr algn="ctr"/>
            <a:r>
              <a:rPr lang="en-US" b="1" u="sng" dirty="0">
                <a:solidFill>
                  <a:srgbClr val="0070C0"/>
                </a:solidFill>
              </a:rPr>
              <a:t>SNAP Eligible Food?</a:t>
            </a:r>
          </a:p>
        </p:txBody>
      </p:sp>
      <p:sp>
        <p:nvSpPr>
          <p:cNvPr id="3" name="Content Placeholder 2">
            <a:extLst>
              <a:ext uri="{FF2B5EF4-FFF2-40B4-BE49-F238E27FC236}">
                <a16:creationId xmlns:a16="http://schemas.microsoft.com/office/drawing/2014/main" id="{858A2B22-EB24-4A4B-B86D-D0E4C124A538}"/>
              </a:ext>
            </a:extLst>
          </p:cNvPr>
          <p:cNvSpPr>
            <a:spLocks noGrp="1"/>
          </p:cNvSpPr>
          <p:nvPr>
            <p:ph idx="1"/>
          </p:nvPr>
        </p:nvSpPr>
        <p:spPr>
          <a:xfrm>
            <a:off x="677333" y="1381125"/>
            <a:ext cx="8824475" cy="4867275"/>
          </a:xfrm>
        </p:spPr>
        <p:txBody>
          <a:bodyPr>
            <a:normAutofit/>
          </a:bodyPr>
          <a:lstStyle/>
          <a:p>
            <a:r>
              <a:rPr lang="en-US" dirty="0"/>
              <a:t>SNAP benefits can be used to buy </a:t>
            </a:r>
            <a:r>
              <a:rPr lang="en-US" b="1" u="sng" dirty="0">
                <a:solidFill>
                  <a:schemeClr val="accent2"/>
                </a:solidFill>
              </a:rPr>
              <a:t>almost</a:t>
            </a:r>
            <a:r>
              <a:rPr lang="en-US" u="sng" dirty="0"/>
              <a:t> </a:t>
            </a:r>
            <a:r>
              <a:rPr lang="en-US" b="1" u="sng" dirty="0">
                <a:solidFill>
                  <a:schemeClr val="accent2"/>
                </a:solidFill>
              </a:rPr>
              <a:t>all</a:t>
            </a:r>
            <a:r>
              <a:rPr lang="en-US" u="sng" dirty="0"/>
              <a:t> </a:t>
            </a:r>
            <a:r>
              <a:rPr lang="en-US" b="1" u="sng" dirty="0">
                <a:solidFill>
                  <a:schemeClr val="accent2"/>
                </a:solidFill>
              </a:rPr>
              <a:t>foods</a:t>
            </a:r>
            <a:r>
              <a:rPr lang="en-US" dirty="0"/>
              <a:t>, as well as seeds and plants that produce food. </a:t>
            </a:r>
          </a:p>
          <a:p>
            <a:r>
              <a:rPr lang="en-US" dirty="0"/>
              <a:t>However, households </a:t>
            </a:r>
            <a:r>
              <a:rPr lang="en-US" u="sng" dirty="0"/>
              <a:t>cannot</a:t>
            </a:r>
            <a:r>
              <a:rPr lang="en-US" dirty="0"/>
              <a:t> buy the following items with SNAP benefits:</a:t>
            </a:r>
          </a:p>
          <a:p>
            <a:pPr lvl="1"/>
            <a:r>
              <a:rPr lang="en-US" dirty="0"/>
              <a:t>Beer, wine, or liquor</a:t>
            </a:r>
          </a:p>
          <a:p>
            <a:pPr lvl="1"/>
            <a:r>
              <a:rPr lang="en-US" dirty="0"/>
              <a:t>Cigarettes or tobacco</a:t>
            </a:r>
          </a:p>
          <a:p>
            <a:pPr lvl="1"/>
            <a:r>
              <a:rPr lang="en-US" dirty="0"/>
              <a:t>Non-food items like toiletries, pet foods, or household supplies</a:t>
            </a:r>
          </a:p>
          <a:p>
            <a:pPr lvl="1"/>
            <a:r>
              <a:rPr lang="en-US" dirty="0"/>
              <a:t>Vitamins and medicines</a:t>
            </a:r>
          </a:p>
          <a:p>
            <a:pPr lvl="1"/>
            <a:r>
              <a:rPr lang="en-US" dirty="0"/>
              <a:t>Ready-to-eat hot foods (food that can be eaten in the store)</a:t>
            </a:r>
          </a:p>
          <a:p>
            <a:pPr lvl="1"/>
            <a:r>
              <a:rPr lang="en-US" dirty="0"/>
              <a:t>Prepared cold foods that will be eaten in the store (prepared cold foods to be eaten at home are allowed)</a:t>
            </a:r>
          </a:p>
          <a:p>
            <a:r>
              <a:rPr lang="en-US" dirty="0"/>
              <a:t>SNAP beneficiaries should not be charged fees for using their SNAP benefits for food purchases.</a:t>
            </a:r>
          </a:p>
          <a:p>
            <a:r>
              <a:rPr lang="en-US" dirty="0"/>
              <a:t>ATM’s cannot issue SNAP benefits as ‘cash’.</a:t>
            </a:r>
          </a:p>
        </p:txBody>
      </p:sp>
    </p:spTree>
    <p:extLst>
      <p:ext uri="{BB962C8B-B14F-4D97-AF65-F5344CB8AC3E}">
        <p14:creationId xmlns:p14="http://schemas.microsoft.com/office/powerpoint/2010/main" val="321301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40E70-CF4C-4533-A50D-FCA5857A2A03}"/>
              </a:ext>
            </a:extLst>
          </p:cNvPr>
          <p:cNvSpPr>
            <a:spLocks noGrp="1"/>
          </p:cNvSpPr>
          <p:nvPr>
            <p:ph type="title"/>
          </p:nvPr>
        </p:nvSpPr>
        <p:spPr>
          <a:xfrm>
            <a:off x="490331" y="463827"/>
            <a:ext cx="9157252" cy="755373"/>
          </a:xfrm>
        </p:spPr>
        <p:txBody>
          <a:bodyPr>
            <a:normAutofit fontScale="90000"/>
          </a:bodyPr>
          <a:lstStyle/>
          <a:p>
            <a:pPr algn="ctr"/>
            <a:r>
              <a:rPr lang="en-US" b="1" u="sng" dirty="0">
                <a:solidFill>
                  <a:srgbClr val="0070C0"/>
                </a:solidFill>
              </a:rPr>
              <a:t>REPLACEMENT OF LOST OR DESTROYED FOOD</a:t>
            </a:r>
            <a:endParaRPr lang="en-US" u="sng" dirty="0">
              <a:solidFill>
                <a:srgbClr val="0070C0"/>
              </a:solidFill>
            </a:endParaRPr>
          </a:p>
        </p:txBody>
      </p:sp>
      <p:sp>
        <p:nvSpPr>
          <p:cNvPr id="3" name="Content Placeholder 2">
            <a:extLst>
              <a:ext uri="{FF2B5EF4-FFF2-40B4-BE49-F238E27FC236}">
                <a16:creationId xmlns:a16="http://schemas.microsoft.com/office/drawing/2014/main" id="{C7DDD6A1-022E-4788-9516-B177C901531A}"/>
              </a:ext>
            </a:extLst>
          </p:cNvPr>
          <p:cNvSpPr>
            <a:spLocks noGrp="1"/>
          </p:cNvSpPr>
          <p:nvPr>
            <p:ph idx="1"/>
          </p:nvPr>
        </p:nvSpPr>
        <p:spPr>
          <a:xfrm>
            <a:off x="344557" y="1219201"/>
            <a:ext cx="9846365" cy="5314122"/>
          </a:xfrm>
        </p:spPr>
        <p:txBody>
          <a:bodyPr>
            <a:noAutofit/>
          </a:bodyPr>
          <a:lstStyle/>
          <a:p>
            <a:r>
              <a:rPr lang="en-US" sz="2400" dirty="0"/>
              <a:t>Recipients who have experienced </a:t>
            </a:r>
            <a:r>
              <a:rPr lang="en-US" sz="2400" b="1" u="sng" dirty="0">
                <a:solidFill>
                  <a:schemeClr val="accent2"/>
                </a:solidFill>
              </a:rPr>
              <a:t>food loss</a:t>
            </a:r>
            <a:r>
              <a:rPr lang="en-US" sz="2400" dirty="0"/>
              <a:t> due to a household misfortune can receive a replacement SNAP benefit.</a:t>
            </a:r>
          </a:p>
          <a:p>
            <a:r>
              <a:rPr lang="en-US" sz="2400" dirty="0"/>
              <a:t>Household misfortune includes:</a:t>
            </a:r>
          </a:p>
          <a:p>
            <a:pPr lvl="1"/>
            <a:r>
              <a:rPr lang="en-US" sz="2000" dirty="0"/>
              <a:t>Fire, flood or other catastrophe;</a:t>
            </a:r>
          </a:p>
          <a:p>
            <a:pPr lvl="1"/>
            <a:r>
              <a:rPr lang="en-US" sz="2000" dirty="0"/>
              <a:t>Extended power outages of four hours or longer (power outage can be caused by failure to pay power bill);</a:t>
            </a:r>
          </a:p>
          <a:p>
            <a:pPr lvl="1"/>
            <a:r>
              <a:rPr lang="en-US" sz="2000" dirty="0"/>
              <a:t>Refrigerator/freezer failure.</a:t>
            </a:r>
          </a:p>
          <a:p>
            <a:r>
              <a:rPr lang="en-US" sz="2400" dirty="0"/>
              <a:t>Household must make request for replacement benefit within 10 days of the loss.</a:t>
            </a:r>
          </a:p>
          <a:p>
            <a:r>
              <a:rPr lang="en-US" sz="2400" dirty="0"/>
              <a:t>The LDSS generally has 10 days to issue the replacement.</a:t>
            </a:r>
          </a:p>
          <a:p>
            <a:r>
              <a:rPr lang="en-US" sz="2400" dirty="0"/>
              <a:t>The amount of replacement SNAP benefits cannot exceed the household’s monthly allotment.</a:t>
            </a:r>
          </a:p>
        </p:txBody>
      </p:sp>
    </p:spTree>
    <p:extLst>
      <p:ext uri="{BB962C8B-B14F-4D97-AF65-F5344CB8AC3E}">
        <p14:creationId xmlns:p14="http://schemas.microsoft.com/office/powerpoint/2010/main" val="9986415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1BFDA-B3E3-41B8-B1AB-5CB8CC9F6C03}"/>
              </a:ext>
            </a:extLst>
          </p:cNvPr>
          <p:cNvSpPr>
            <a:spLocks noGrp="1"/>
          </p:cNvSpPr>
          <p:nvPr>
            <p:ph type="title"/>
          </p:nvPr>
        </p:nvSpPr>
        <p:spPr>
          <a:xfrm>
            <a:off x="677334" y="609600"/>
            <a:ext cx="8596668" cy="834887"/>
          </a:xfrm>
        </p:spPr>
        <p:txBody>
          <a:bodyPr>
            <a:noAutofit/>
          </a:bodyPr>
          <a:lstStyle/>
          <a:p>
            <a:pPr algn="ctr"/>
            <a:r>
              <a:rPr lang="en-US" sz="4000" b="1" u="sng" dirty="0">
                <a:solidFill>
                  <a:srgbClr val="0070C0"/>
                </a:solidFill>
              </a:rPr>
              <a:t>Applying for SNAP </a:t>
            </a:r>
            <a:endParaRPr lang="en-US" sz="4000" u="sng" dirty="0">
              <a:solidFill>
                <a:srgbClr val="0070C0"/>
              </a:solidFill>
            </a:endParaRPr>
          </a:p>
        </p:txBody>
      </p:sp>
      <p:sp>
        <p:nvSpPr>
          <p:cNvPr id="3" name="Content Placeholder 2">
            <a:extLst>
              <a:ext uri="{FF2B5EF4-FFF2-40B4-BE49-F238E27FC236}">
                <a16:creationId xmlns:a16="http://schemas.microsoft.com/office/drawing/2014/main" id="{DE9F8FE7-8290-4FEF-9989-2111F48DA657}"/>
              </a:ext>
            </a:extLst>
          </p:cNvPr>
          <p:cNvSpPr>
            <a:spLocks noGrp="1"/>
          </p:cNvSpPr>
          <p:nvPr>
            <p:ph idx="1"/>
          </p:nvPr>
        </p:nvSpPr>
        <p:spPr>
          <a:xfrm>
            <a:off x="677334" y="1616765"/>
            <a:ext cx="8596668" cy="4424597"/>
          </a:xfrm>
        </p:spPr>
        <p:txBody>
          <a:bodyPr>
            <a:normAutofit/>
          </a:bodyPr>
          <a:lstStyle/>
          <a:p>
            <a:r>
              <a:rPr lang="en-US" sz="3600" dirty="0"/>
              <a:t>There are 3 basic steps to the application process: </a:t>
            </a:r>
          </a:p>
          <a:p>
            <a:pPr lvl="1"/>
            <a:r>
              <a:rPr lang="en-US" sz="3200" dirty="0"/>
              <a:t>Filing an application form, </a:t>
            </a:r>
          </a:p>
          <a:p>
            <a:pPr lvl="1"/>
            <a:r>
              <a:rPr lang="en-US" sz="3200" dirty="0"/>
              <a:t>Being interviewed, and </a:t>
            </a:r>
          </a:p>
          <a:p>
            <a:pPr lvl="1"/>
            <a:r>
              <a:rPr lang="en-US" sz="3200" dirty="0"/>
              <a:t>Verifying eligibility. </a:t>
            </a:r>
          </a:p>
        </p:txBody>
      </p:sp>
    </p:spTree>
    <p:extLst>
      <p:ext uri="{BB962C8B-B14F-4D97-AF65-F5344CB8AC3E}">
        <p14:creationId xmlns:p14="http://schemas.microsoft.com/office/powerpoint/2010/main" val="26603942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63BE4-F336-4CED-ADC1-A3452D5A184E}"/>
              </a:ext>
            </a:extLst>
          </p:cNvPr>
          <p:cNvSpPr>
            <a:spLocks noGrp="1"/>
          </p:cNvSpPr>
          <p:nvPr>
            <p:ph type="title"/>
          </p:nvPr>
        </p:nvSpPr>
        <p:spPr>
          <a:xfrm>
            <a:off x="677334" y="384313"/>
            <a:ext cx="8596668" cy="808384"/>
          </a:xfrm>
        </p:spPr>
        <p:txBody>
          <a:bodyPr>
            <a:normAutofit/>
          </a:bodyPr>
          <a:lstStyle/>
          <a:p>
            <a:pPr algn="ctr"/>
            <a:r>
              <a:rPr lang="en-US" sz="4000" b="1" u="sng" dirty="0">
                <a:solidFill>
                  <a:srgbClr val="0070C0"/>
                </a:solidFill>
              </a:rPr>
              <a:t>Application Form</a:t>
            </a:r>
          </a:p>
        </p:txBody>
      </p:sp>
      <p:sp>
        <p:nvSpPr>
          <p:cNvPr id="3" name="Content Placeholder 2">
            <a:extLst>
              <a:ext uri="{FF2B5EF4-FFF2-40B4-BE49-F238E27FC236}">
                <a16:creationId xmlns:a16="http://schemas.microsoft.com/office/drawing/2014/main" id="{1277BB3D-CD2B-470E-B6A5-A3B91480161D}"/>
              </a:ext>
            </a:extLst>
          </p:cNvPr>
          <p:cNvSpPr>
            <a:spLocks noGrp="1"/>
          </p:cNvSpPr>
          <p:nvPr>
            <p:ph idx="1"/>
          </p:nvPr>
        </p:nvSpPr>
        <p:spPr>
          <a:xfrm>
            <a:off x="318053" y="1192697"/>
            <a:ext cx="9753600" cy="5420138"/>
          </a:xfrm>
        </p:spPr>
        <p:txBody>
          <a:bodyPr>
            <a:noAutofit/>
          </a:bodyPr>
          <a:lstStyle/>
          <a:p>
            <a:r>
              <a:rPr lang="en-US" sz="2000" dirty="0"/>
              <a:t>In NYS, the applicant can apply for SNAP by filing an online application or a paper application.  </a:t>
            </a:r>
            <a:r>
              <a:rPr lang="en-US" sz="1800" dirty="0"/>
              <a:t>The paper application form can be:</a:t>
            </a:r>
          </a:p>
          <a:p>
            <a:pPr lvl="1"/>
            <a:r>
              <a:rPr lang="en-US" dirty="0"/>
              <a:t>Either combined application for multiple benefit programs including SNAP, </a:t>
            </a:r>
          </a:p>
          <a:p>
            <a:pPr lvl="1"/>
            <a:r>
              <a:rPr lang="en-US" dirty="0"/>
              <a:t>or a simplified application only for the SNAP program – or an online application for SNAP only.</a:t>
            </a:r>
          </a:p>
          <a:p>
            <a:r>
              <a:rPr lang="en-US" sz="2000" dirty="0"/>
              <a:t>Paper application forms can be obtained in multiple languages through OTDA’s website at otda.ny.gov/programs/applications.</a:t>
            </a:r>
          </a:p>
          <a:p>
            <a:r>
              <a:rPr lang="en-US" sz="2000" dirty="0"/>
              <a:t>An SNAP applicant may choose to have a designated representative pursue the application on their behalf. 7 C.F.R. § 273.2(n); 18 N.Y.C. R.R. § 350.3(a). </a:t>
            </a:r>
          </a:p>
          <a:p>
            <a:pPr lvl="1"/>
            <a:r>
              <a:rPr lang="en-US" sz="1800" dirty="0"/>
              <a:t>New York has a specific form for designating a representative for SNAP purposes. See 16-INF-17; SNAPSB Sec. 4C.</a:t>
            </a:r>
          </a:p>
          <a:p>
            <a:r>
              <a:rPr lang="en-US" sz="2000" dirty="0"/>
              <a:t>Completed applications may be submitted to the DSS by the applicant or a designated representative in person, by mail, by fax or electronically filed. </a:t>
            </a:r>
          </a:p>
          <a:p>
            <a:r>
              <a:rPr lang="en-US" sz="2000" dirty="0"/>
              <a:t>There is no requirement to apply for SNAP benefits in person.</a:t>
            </a:r>
          </a:p>
        </p:txBody>
      </p:sp>
    </p:spTree>
    <p:extLst>
      <p:ext uri="{BB962C8B-B14F-4D97-AF65-F5344CB8AC3E}">
        <p14:creationId xmlns:p14="http://schemas.microsoft.com/office/powerpoint/2010/main" val="145576829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2941</TotalTime>
  <Words>6283</Words>
  <Application>Microsoft Office PowerPoint</Application>
  <PresentationFormat>Widescreen</PresentationFormat>
  <Paragraphs>427</Paragraphs>
  <Slides>51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51</vt:i4>
      </vt:variant>
    </vt:vector>
  </HeadingPairs>
  <TitlesOfParts>
    <vt:vector size="56" baseType="lpstr">
      <vt:lpstr>Arial</vt:lpstr>
      <vt:lpstr>Trebuchet MS</vt:lpstr>
      <vt:lpstr>Wingdings</vt:lpstr>
      <vt:lpstr>Wingdings 3</vt:lpstr>
      <vt:lpstr>Facet</vt:lpstr>
      <vt:lpstr>Supplemental Nutrition Assistance Program (SNAP) </vt:lpstr>
      <vt:lpstr>Introduction</vt:lpstr>
      <vt:lpstr>USING SNAP BENEFITS</vt:lpstr>
      <vt:lpstr>How to use SNAP to buy food?</vt:lpstr>
      <vt:lpstr>Online Shopping and Food Delivery?</vt:lpstr>
      <vt:lpstr>SNAP Eligible Food?</vt:lpstr>
      <vt:lpstr>REPLACEMENT OF LOST OR DESTROYED FOOD</vt:lpstr>
      <vt:lpstr>Applying for SNAP </vt:lpstr>
      <vt:lpstr>Application Form</vt:lpstr>
      <vt:lpstr>SNAP Application Rights</vt:lpstr>
      <vt:lpstr>Timeframe for Processing the Application</vt:lpstr>
      <vt:lpstr>During COVID-19 - Interview May Be Waived and/or by Telephone</vt:lpstr>
      <vt:lpstr>Verifying Eligibility</vt:lpstr>
      <vt:lpstr>How should local district verify that new SNAP applicants (laid off or furloughed) do not have any income?</vt:lpstr>
      <vt:lpstr>EXPEDITED PROCESSING</vt:lpstr>
      <vt:lpstr>COVID-19 EXPEDITED PROCESSING ISSUES:</vt:lpstr>
      <vt:lpstr>SNAP Eligibility Criteria</vt:lpstr>
      <vt:lpstr>Expanded Income Eligibility in New York</vt:lpstr>
      <vt:lpstr>What Income Counts?</vt:lpstr>
      <vt:lpstr>What Does Not Count As Income?</vt:lpstr>
      <vt:lpstr>Resource Eligibility</vt:lpstr>
      <vt:lpstr>Household Composition</vt:lpstr>
      <vt:lpstr>Certain Household Circumstances</vt:lpstr>
      <vt:lpstr>Joint Custody Situations </vt:lpstr>
      <vt:lpstr>Who cannot get SNAP benefits?</vt:lpstr>
      <vt:lpstr>PowerPoint Presentation</vt:lpstr>
      <vt:lpstr>SNAP Work Rules</vt:lpstr>
      <vt:lpstr>SNAP Work Rule Compliance</vt:lpstr>
      <vt:lpstr>SNAP EMPLOYMENT SANCTION </vt:lpstr>
      <vt:lpstr>COVID-19 Work Rules &amp; Sanction Issues</vt:lpstr>
      <vt:lpstr>Good Cause for Non-Compliance during COVID-19</vt:lpstr>
      <vt:lpstr>COVID-19 Work Rules Suggestions</vt:lpstr>
      <vt:lpstr>ABAWD Time Limit Rule </vt:lpstr>
      <vt:lpstr>Exemptions to the ABAWD Time Limit </vt:lpstr>
      <vt:lpstr>What counts toward meeting the rigid ABAWD work requirement?</vt:lpstr>
      <vt:lpstr>PowerPoint Presentation</vt:lpstr>
      <vt:lpstr>COVID-19 Suspension of ABAWD Requirements</vt:lpstr>
      <vt:lpstr>Certification Periods</vt:lpstr>
      <vt:lpstr>COVID-19 Extension of Certification </vt:lpstr>
      <vt:lpstr>SNAP BUDGETING METHODOLOGY</vt:lpstr>
      <vt:lpstr>COVID-19 Emergency Supplemental SNAP Benefit: </vt:lpstr>
      <vt:lpstr>What is P-EBT?  </vt:lpstr>
      <vt:lpstr>What about Disaster SNAP?</vt:lpstr>
      <vt:lpstr>Special Supplemental Nutrition Program for Women, Infants, and Children (WIC) </vt:lpstr>
      <vt:lpstr>Overpayments and IPV’s</vt:lpstr>
      <vt:lpstr>Fair Hearings</vt:lpstr>
      <vt:lpstr>Civil Rights of Applicants</vt:lpstr>
      <vt:lpstr>COVID-19 CHECKLIST</vt:lpstr>
      <vt:lpstr>Additional Resources</vt:lpstr>
      <vt:lpstr>Useful Links &amp; Resources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Supplemental Nutrition Assistance Program (SNAP)  In a COVID-19 Landscape</dc:title>
  <dc:creator>Dos Santos, Sandra</dc:creator>
  <cp:lastModifiedBy>Zuvic, Averyann</cp:lastModifiedBy>
  <cp:revision>274</cp:revision>
  <dcterms:created xsi:type="dcterms:W3CDTF">2020-04-03T16:47:30Z</dcterms:created>
  <dcterms:modified xsi:type="dcterms:W3CDTF">2020-05-20T18:02:55Z</dcterms:modified>
</cp:coreProperties>
</file>