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59" r:id="rId8"/>
    <p:sldId id="260" r:id="rId9"/>
    <p:sldId id="261" r:id="rId10"/>
    <p:sldId id="265" r:id="rId11"/>
    <p:sldId id="266" r:id="rId12"/>
    <p:sldId id="267" r:id="rId13"/>
    <p:sldId id="262" r:id="rId14"/>
    <p:sldId id="263" r:id="rId15"/>
    <p:sldId id="268" r:id="rId16"/>
    <p:sldId id="264" r:id="rId17"/>
    <p:sldId id="270" r:id="rId18"/>
    <p:sldId id="271" r:id="rId19"/>
    <p:sldId id="272" r:id="rId20"/>
    <p:sldId id="274" r:id="rId21"/>
    <p:sldId id="273" r:id="rId22"/>
    <p:sldId id="275" r:id="rId23"/>
    <p:sldId id="277" r:id="rId24"/>
    <p:sldId id="278" r:id="rId25"/>
    <p:sldId id="279" r:id="rId26"/>
    <p:sldId id="280" r:id="rId27"/>
    <p:sldId id="269" r:id="rId28"/>
    <p:sldId id="281"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B2722F-AC0C-42E5-91C4-E134216AD879}" v="1463" dt="2020-04-24T14:10:23.293"/>
    <p1510:client id="{4B0688E3-69DD-4E90-B13F-4AC08442FBA7}" v="275" dt="2020-05-11T19:17:41.189"/>
    <p1510:client id="{7855411B-472E-4DF1-BE12-D435F8D60ACD}" v="889" dt="2020-05-01T14:47:49.791"/>
    <p1510:client id="{ADEEE24B-6533-43D2-84E9-35D4E5AC5A2C}" v="259" dt="2020-04-23T18:52:27.357"/>
    <p1510:client id="{E31500FA-A42F-4141-B08E-43BBCBBBA355}" v="2322" dt="2020-05-08T17:23:59.308"/>
    <p1510:client id="{F4EF5ABB-EB2D-4C49-B2C1-F8267F4732DB}" v="127" dt="2020-05-11T12:11:30.5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68" d="100"/>
          <a:sy n="68" d="100"/>
        </p:scale>
        <p:origin x="84"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cone, Thomas" userId="S::tmancone@lshv.org::845b2e3f-b38d-43e3-8d29-ef33bbe63d03" providerId="AD" clId="Web-{01B2722F-AC0C-42E5-91C4-E134216AD879}"/>
    <pc:docChg chg="modSld sldOrd">
      <pc:chgData name="Mancone, Thomas" userId="S::tmancone@lshv.org::845b2e3f-b38d-43e3-8d29-ef33bbe63d03" providerId="AD" clId="Web-{01B2722F-AC0C-42E5-91C4-E134216AD879}" dt="2020-04-24T14:10:23.293" v="1455" actId="20577"/>
      <pc:docMkLst>
        <pc:docMk/>
      </pc:docMkLst>
      <pc:sldChg chg="modSp">
        <pc:chgData name="Mancone, Thomas" userId="S::tmancone@lshv.org::845b2e3f-b38d-43e3-8d29-ef33bbe63d03" providerId="AD" clId="Web-{01B2722F-AC0C-42E5-91C4-E134216AD879}" dt="2020-04-24T11:46:39.952" v="2" actId="20577"/>
        <pc:sldMkLst>
          <pc:docMk/>
          <pc:sldMk cId="3568290135" sldId="257"/>
        </pc:sldMkLst>
        <pc:spChg chg="mod">
          <ac:chgData name="Mancone, Thomas" userId="S::tmancone@lshv.org::845b2e3f-b38d-43e3-8d29-ef33bbe63d03" providerId="AD" clId="Web-{01B2722F-AC0C-42E5-91C4-E134216AD879}" dt="2020-04-24T11:44:37.120" v="0" actId="20577"/>
          <ac:spMkLst>
            <pc:docMk/>
            <pc:sldMk cId="3568290135" sldId="257"/>
            <ac:spMk id="2" creationId="{1C4FBE3E-8160-4051-B6ED-3F7BFC88673D}"/>
          </ac:spMkLst>
        </pc:spChg>
        <pc:spChg chg="mod">
          <ac:chgData name="Mancone, Thomas" userId="S::tmancone@lshv.org::845b2e3f-b38d-43e3-8d29-ef33bbe63d03" providerId="AD" clId="Web-{01B2722F-AC0C-42E5-91C4-E134216AD879}" dt="2020-04-24T11:46:39.952" v="2" actId="20577"/>
          <ac:spMkLst>
            <pc:docMk/>
            <pc:sldMk cId="3568290135" sldId="257"/>
            <ac:spMk id="3" creationId="{4F8585CE-4F62-4B36-BBAD-8F009D7519E9}"/>
          </ac:spMkLst>
        </pc:spChg>
      </pc:sldChg>
      <pc:sldChg chg="modSp">
        <pc:chgData name="Mancone, Thomas" userId="S::tmancone@lshv.org::845b2e3f-b38d-43e3-8d29-ef33bbe63d03" providerId="AD" clId="Web-{01B2722F-AC0C-42E5-91C4-E134216AD879}" dt="2020-04-24T11:47:23.579" v="12" actId="20577"/>
        <pc:sldMkLst>
          <pc:docMk/>
          <pc:sldMk cId="2066290929" sldId="258"/>
        </pc:sldMkLst>
        <pc:spChg chg="mod">
          <ac:chgData name="Mancone, Thomas" userId="S::tmancone@lshv.org::845b2e3f-b38d-43e3-8d29-ef33bbe63d03" providerId="AD" clId="Web-{01B2722F-AC0C-42E5-91C4-E134216AD879}" dt="2020-04-24T11:47:23.579" v="12" actId="20577"/>
          <ac:spMkLst>
            <pc:docMk/>
            <pc:sldMk cId="2066290929" sldId="258"/>
            <ac:spMk id="3" creationId="{6377C009-67EC-46CC-91F3-CC629D7104F6}"/>
          </ac:spMkLst>
        </pc:spChg>
      </pc:sldChg>
      <pc:sldChg chg="modSp">
        <pc:chgData name="Mancone, Thomas" userId="S::tmancone@lshv.org::845b2e3f-b38d-43e3-8d29-ef33bbe63d03" providerId="AD" clId="Web-{01B2722F-AC0C-42E5-91C4-E134216AD879}" dt="2020-04-24T12:12:23.906" v="879" actId="20577"/>
        <pc:sldMkLst>
          <pc:docMk/>
          <pc:sldMk cId="2448431426" sldId="259"/>
        </pc:sldMkLst>
        <pc:spChg chg="mod">
          <ac:chgData name="Mancone, Thomas" userId="S::tmancone@lshv.org::845b2e3f-b38d-43e3-8d29-ef33bbe63d03" providerId="AD" clId="Web-{01B2722F-AC0C-42E5-91C4-E134216AD879}" dt="2020-04-24T12:12:23.906" v="879" actId="20577"/>
          <ac:spMkLst>
            <pc:docMk/>
            <pc:sldMk cId="2448431426" sldId="259"/>
            <ac:spMk id="3" creationId="{B777C040-BCC8-44B5-BC65-8AD4F16399A3}"/>
          </ac:spMkLst>
        </pc:spChg>
      </pc:sldChg>
      <pc:sldChg chg="modSp">
        <pc:chgData name="Mancone, Thomas" userId="S::tmancone@lshv.org::845b2e3f-b38d-43e3-8d29-ef33bbe63d03" providerId="AD" clId="Web-{01B2722F-AC0C-42E5-91C4-E134216AD879}" dt="2020-04-24T12:12:36.266" v="897" actId="20577"/>
        <pc:sldMkLst>
          <pc:docMk/>
          <pc:sldMk cId="2478420267" sldId="260"/>
        </pc:sldMkLst>
        <pc:spChg chg="mod">
          <ac:chgData name="Mancone, Thomas" userId="S::tmancone@lshv.org::845b2e3f-b38d-43e3-8d29-ef33bbe63d03" providerId="AD" clId="Web-{01B2722F-AC0C-42E5-91C4-E134216AD879}" dt="2020-04-24T12:12:36.266" v="897" actId="20577"/>
          <ac:spMkLst>
            <pc:docMk/>
            <pc:sldMk cId="2478420267" sldId="260"/>
            <ac:spMk id="3" creationId="{DEA4205C-EA0F-4F5D-BFE2-5DB228F976EE}"/>
          </ac:spMkLst>
        </pc:spChg>
      </pc:sldChg>
      <pc:sldChg chg="modSp">
        <pc:chgData name="Mancone, Thomas" userId="S::tmancone@lshv.org::845b2e3f-b38d-43e3-8d29-ef33bbe63d03" providerId="AD" clId="Web-{01B2722F-AC0C-42E5-91C4-E134216AD879}" dt="2020-04-24T12:12:54.313" v="903" actId="20577"/>
        <pc:sldMkLst>
          <pc:docMk/>
          <pc:sldMk cId="1631788373" sldId="261"/>
        </pc:sldMkLst>
        <pc:spChg chg="mod">
          <ac:chgData name="Mancone, Thomas" userId="S::tmancone@lshv.org::845b2e3f-b38d-43e3-8d29-ef33bbe63d03" providerId="AD" clId="Web-{01B2722F-AC0C-42E5-91C4-E134216AD879}" dt="2020-04-24T12:12:54.313" v="903" actId="20577"/>
          <ac:spMkLst>
            <pc:docMk/>
            <pc:sldMk cId="1631788373" sldId="261"/>
            <ac:spMk id="3" creationId="{5C349C9E-0EF8-4A3D-8644-113E9781C627}"/>
          </ac:spMkLst>
        </pc:spChg>
      </pc:sldChg>
      <pc:sldChg chg="modSp">
        <pc:chgData name="Mancone, Thomas" userId="S::tmancone@lshv.org::845b2e3f-b38d-43e3-8d29-ef33bbe63d03" providerId="AD" clId="Web-{01B2722F-AC0C-42E5-91C4-E134216AD879}" dt="2020-04-24T12:06:26.629" v="521" actId="20577"/>
        <pc:sldMkLst>
          <pc:docMk/>
          <pc:sldMk cId="1998987606" sldId="263"/>
        </pc:sldMkLst>
        <pc:spChg chg="mod">
          <ac:chgData name="Mancone, Thomas" userId="S::tmancone@lshv.org::845b2e3f-b38d-43e3-8d29-ef33bbe63d03" providerId="AD" clId="Web-{01B2722F-AC0C-42E5-91C4-E134216AD879}" dt="2020-04-24T12:06:26.629" v="521" actId="20577"/>
          <ac:spMkLst>
            <pc:docMk/>
            <pc:sldMk cId="1998987606" sldId="263"/>
            <ac:spMk id="3" creationId="{71A0889C-4FFF-4EE7-8442-78FEB5957579}"/>
          </ac:spMkLst>
        </pc:spChg>
      </pc:sldChg>
      <pc:sldChg chg="modSp">
        <pc:chgData name="Mancone, Thomas" userId="S::tmancone@lshv.org::845b2e3f-b38d-43e3-8d29-ef33bbe63d03" providerId="AD" clId="Web-{01B2722F-AC0C-42E5-91C4-E134216AD879}" dt="2020-04-24T12:10:54.138" v="789" actId="20577"/>
        <pc:sldMkLst>
          <pc:docMk/>
          <pc:sldMk cId="3577765827" sldId="264"/>
        </pc:sldMkLst>
        <pc:spChg chg="mod">
          <ac:chgData name="Mancone, Thomas" userId="S::tmancone@lshv.org::845b2e3f-b38d-43e3-8d29-ef33bbe63d03" providerId="AD" clId="Web-{01B2722F-AC0C-42E5-91C4-E134216AD879}" dt="2020-04-24T12:10:54.138" v="789" actId="20577"/>
          <ac:spMkLst>
            <pc:docMk/>
            <pc:sldMk cId="3577765827" sldId="264"/>
            <ac:spMk id="3" creationId="{1DBE96BE-C13A-46FB-B2AD-AE6AE8863E02}"/>
          </ac:spMkLst>
        </pc:spChg>
      </pc:sldChg>
      <pc:sldChg chg="modSp">
        <pc:chgData name="Mancone, Thomas" userId="S::tmancone@lshv.org::845b2e3f-b38d-43e3-8d29-ef33bbe63d03" providerId="AD" clId="Web-{01B2722F-AC0C-42E5-91C4-E134216AD879}" dt="2020-04-24T11:58:42.725" v="313" actId="20577"/>
        <pc:sldMkLst>
          <pc:docMk/>
          <pc:sldMk cId="1197049917" sldId="265"/>
        </pc:sldMkLst>
        <pc:spChg chg="mod">
          <ac:chgData name="Mancone, Thomas" userId="S::tmancone@lshv.org::845b2e3f-b38d-43e3-8d29-ef33bbe63d03" providerId="AD" clId="Web-{01B2722F-AC0C-42E5-91C4-E134216AD879}" dt="2020-04-24T11:58:42.725" v="313" actId="20577"/>
          <ac:spMkLst>
            <pc:docMk/>
            <pc:sldMk cId="1197049917" sldId="265"/>
            <ac:spMk id="3" creationId="{3780360C-C75A-4754-89DE-0BE54BFA0CBD}"/>
          </ac:spMkLst>
        </pc:spChg>
      </pc:sldChg>
      <pc:sldChg chg="modSp">
        <pc:chgData name="Mancone, Thomas" userId="S::tmancone@lshv.org::845b2e3f-b38d-43e3-8d29-ef33bbe63d03" providerId="AD" clId="Web-{01B2722F-AC0C-42E5-91C4-E134216AD879}" dt="2020-04-24T12:02:03.465" v="455" actId="20577"/>
        <pc:sldMkLst>
          <pc:docMk/>
          <pc:sldMk cId="2536424996" sldId="266"/>
        </pc:sldMkLst>
        <pc:spChg chg="mod">
          <ac:chgData name="Mancone, Thomas" userId="S::tmancone@lshv.org::845b2e3f-b38d-43e3-8d29-ef33bbe63d03" providerId="AD" clId="Web-{01B2722F-AC0C-42E5-91C4-E134216AD879}" dt="2020-04-24T12:02:03.465" v="455" actId="20577"/>
          <ac:spMkLst>
            <pc:docMk/>
            <pc:sldMk cId="2536424996" sldId="266"/>
            <ac:spMk id="3" creationId="{A5615171-68ED-4707-A2AD-E8A2C168B6E4}"/>
          </ac:spMkLst>
        </pc:spChg>
      </pc:sldChg>
      <pc:sldChg chg="modSp ord">
        <pc:chgData name="Mancone, Thomas" userId="S::tmancone@lshv.org::845b2e3f-b38d-43e3-8d29-ef33bbe63d03" providerId="AD" clId="Web-{01B2722F-AC0C-42E5-91C4-E134216AD879}" dt="2020-04-24T12:11:56.530" v="873" actId="20577"/>
        <pc:sldMkLst>
          <pc:docMk/>
          <pc:sldMk cId="865381649" sldId="268"/>
        </pc:sldMkLst>
        <pc:spChg chg="mod">
          <ac:chgData name="Mancone, Thomas" userId="S::tmancone@lshv.org::845b2e3f-b38d-43e3-8d29-ef33bbe63d03" providerId="AD" clId="Web-{01B2722F-AC0C-42E5-91C4-E134216AD879}" dt="2020-04-24T12:11:35.983" v="870" actId="20577"/>
          <ac:spMkLst>
            <pc:docMk/>
            <pc:sldMk cId="865381649" sldId="268"/>
            <ac:spMk id="2" creationId="{66F79524-91FC-48AA-B63D-2A4F157FBCD4}"/>
          </ac:spMkLst>
        </pc:spChg>
        <pc:spChg chg="mod">
          <ac:chgData name="Mancone, Thomas" userId="S::tmancone@lshv.org::845b2e3f-b38d-43e3-8d29-ef33bbe63d03" providerId="AD" clId="Web-{01B2722F-AC0C-42E5-91C4-E134216AD879}" dt="2020-04-24T12:11:56.530" v="873" actId="20577"/>
          <ac:spMkLst>
            <pc:docMk/>
            <pc:sldMk cId="865381649" sldId="268"/>
            <ac:spMk id="3" creationId="{05059F24-5019-4C8B-B70D-D152916E0566}"/>
          </ac:spMkLst>
        </pc:spChg>
      </pc:sldChg>
      <pc:sldChg chg="modSp">
        <pc:chgData name="Mancone, Thomas" userId="S::tmancone@lshv.org::845b2e3f-b38d-43e3-8d29-ef33bbe63d03" providerId="AD" clId="Web-{01B2722F-AC0C-42E5-91C4-E134216AD879}" dt="2020-04-24T14:10:23.293" v="1455" actId="20577"/>
        <pc:sldMkLst>
          <pc:docMk/>
          <pc:sldMk cId="3131122421" sldId="270"/>
        </pc:sldMkLst>
        <pc:spChg chg="mod">
          <ac:chgData name="Mancone, Thomas" userId="S::tmancone@lshv.org::845b2e3f-b38d-43e3-8d29-ef33bbe63d03" providerId="AD" clId="Web-{01B2722F-AC0C-42E5-91C4-E134216AD879}" dt="2020-04-24T14:10:23.293" v="1455" actId="20577"/>
          <ac:spMkLst>
            <pc:docMk/>
            <pc:sldMk cId="3131122421" sldId="270"/>
            <ac:spMk id="3" creationId="{6A61EE8F-5EB7-4940-A21B-2620A9DF6666}"/>
          </ac:spMkLst>
        </pc:spChg>
      </pc:sldChg>
      <pc:sldChg chg="modSp">
        <pc:chgData name="Mancone, Thomas" userId="S::tmancone@lshv.org::845b2e3f-b38d-43e3-8d29-ef33bbe63d03" providerId="AD" clId="Web-{01B2722F-AC0C-42E5-91C4-E134216AD879}" dt="2020-04-24T12:17:45.432" v="1012" actId="20577"/>
        <pc:sldMkLst>
          <pc:docMk/>
          <pc:sldMk cId="3958702708" sldId="271"/>
        </pc:sldMkLst>
        <pc:spChg chg="mod">
          <ac:chgData name="Mancone, Thomas" userId="S::tmancone@lshv.org::845b2e3f-b38d-43e3-8d29-ef33bbe63d03" providerId="AD" clId="Web-{01B2722F-AC0C-42E5-91C4-E134216AD879}" dt="2020-04-24T12:17:45.432" v="1012" actId="20577"/>
          <ac:spMkLst>
            <pc:docMk/>
            <pc:sldMk cId="3958702708" sldId="271"/>
            <ac:spMk id="3" creationId="{1C664B87-5274-4C4D-81A3-BE91837D17FA}"/>
          </ac:spMkLst>
        </pc:spChg>
      </pc:sldChg>
      <pc:sldChg chg="modSp">
        <pc:chgData name="Mancone, Thomas" userId="S::tmancone@lshv.org::845b2e3f-b38d-43e3-8d29-ef33bbe63d03" providerId="AD" clId="Web-{01B2722F-AC0C-42E5-91C4-E134216AD879}" dt="2020-04-24T12:37:29.546" v="1037" actId="20577"/>
        <pc:sldMkLst>
          <pc:docMk/>
          <pc:sldMk cId="2963562793" sldId="273"/>
        </pc:sldMkLst>
        <pc:spChg chg="mod">
          <ac:chgData name="Mancone, Thomas" userId="S::tmancone@lshv.org::845b2e3f-b38d-43e3-8d29-ef33bbe63d03" providerId="AD" clId="Web-{01B2722F-AC0C-42E5-91C4-E134216AD879}" dt="2020-04-24T12:37:29.546" v="1037" actId="20577"/>
          <ac:spMkLst>
            <pc:docMk/>
            <pc:sldMk cId="2963562793" sldId="273"/>
            <ac:spMk id="3" creationId="{BC7B9939-CE00-44D1-91A3-027CC14BD975}"/>
          </ac:spMkLst>
        </pc:spChg>
      </pc:sldChg>
      <pc:sldChg chg="modSp">
        <pc:chgData name="Mancone, Thomas" userId="S::tmancone@lshv.org::845b2e3f-b38d-43e3-8d29-ef33bbe63d03" providerId="AD" clId="Web-{01B2722F-AC0C-42E5-91C4-E134216AD879}" dt="2020-04-24T12:56:02.724" v="1069" actId="20577"/>
        <pc:sldMkLst>
          <pc:docMk/>
          <pc:sldMk cId="2044159634" sldId="277"/>
        </pc:sldMkLst>
        <pc:spChg chg="mod">
          <ac:chgData name="Mancone, Thomas" userId="S::tmancone@lshv.org::845b2e3f-b38d-43e3-8d29-ef33bbe63d03" providerId="AD" clId="Web-{01B2722F-AC0C-42E5-91C4-E134216AD879}" dt="2020-04-24T12:56:02.724" v="1069" actId="20577"/>
          <ac:spMkLst>
            <pc:docMk/>
            <pc:sldMk cId="2044159634" sldId="277"/>
            <ac:spMk id="3" creationId="{640C6CA6-E969-4228-B34E-297BC51FBF2F}"/>
          </ac:spMkLst>
        </pc:spChg>
      </pc:sldChg>
      <pc:sldChg chg="modSp">
        <pc:chgData name="Mancone, Thomas" userId="S::tmancone@lshv.org::845b2e3f-b38d-43e3-8d29-ef33bbe63d03" providerId="AD" clId="Web-{01B2722F-AC0C-42E5-91C4-E134216AD879}" dt="2020-04-24T12:26:12.228" v="1018" actId="20577"/>
        <pc:sldMkLst>
          <pc:docMk/>
          <pc:sldMk cId="2580976696" sldId="279"/>
        </pc:sldMkLst>
        <pc:spChg chg="mod">
          <ac:chgData name="Mancone, Thomas" userId="S::tmancone@lshv.org::845b2e3f-b38d-43e3-8d29-ef33bbe63d03" providerId="AD" clId="Web-{01B2722F-AC0C-42E5-91C4-E134216AD879}" dt="2020-04-24T12:26:12.228" v="1018" actId="20577"/>
          <ac:spMkLst>
            <pc:docMk/>
            <pc:sldMk cId="2580976696" sldId="279"/>
            <ac:spMk id="3" creationId="{76E627FB-07CD-4393-97BB-C63E1726EFF0}"/>
          </ac:spMkLst>
        </pc:spChg>
      </pc:sldChg>
    </pc:docChg>
  </pc:docChgLst>
  <pc:docChgLst>
    <pc:chgData name="Mancone, Thomas" userId="S::tmancone@lshv.org::845b2e3f-b38d-43e3-8d29-ef33bbe63d03" providerId="AD" clId="Web-{F4EF5ABB-EB2D-4C49-B2C1-F8267F4732DB}"/>
    <pc:docChg chg="modSld">
      <pc:chgData name="Mancone, Thomas" userId="S::tmancone@lshv.org::845b2e3f-b38d-43e3-8d29-ef33bbe63d03" providerId="AD" clId="Web-{F4EF5ABB-EB2D-4C49-B2C1-F8267F4732DB}" dt="2020-05-11T12:11:30.509" v="125" actId="20577"/>
      <pc:docMkLst>
        <pc:docMk/>
      </pc:docMkLst>
      <pc:sldChg chg="modSp">
        <pc:chgData name="Mancone, Thomas" userId="S::tmancone@lshv.org::845b2e3f-b38d-43e3-8d29-ef33bbe63d03" providerId="AD" clId="Web-{F4EF5ABB-EB2D-4C49-B2C1-F8267F4732DB}" dt="2020-05-11T11:55:57.535" v="39" actId="20577"/>
        <pc:sldMkLst>
          <pc:docMk/>
          <pc:sldMk cId="1197049917" sldId="265"/>
        </pc:sldMkLst>
        <pc:spChg chg="mod">
          <ac:chgData name="Mancone, Thomas" userId="S::tmancone@lshv.org::845b2e3f-b38d-43e3-8d29-ef33bbe63d03" providerId="AD" clId="Web-{F4EF5ABB-EB2D-4C49-B2C1-F8267F4732DB}" dt="2020-05-11T11:55:57.535" v="39" actId="20577"/>
          <ac:spMkLst>
            <pc:docMk/>
            <pc:sldMk cId="1197049917" sldId="265"/>
            <ac:spMk id="3" creationId="{3780360C-C75A-4754-89DE-0BE54BFA0CBD}"/>
          </ac:spMkLst>
        </pc:spChg>
      </pc:sldChg>
      <pc:sldChg chg="modSp">
        <pc:chgData name="Mancone, Thomas" userId="S::tmancone@lshv.org::845b2e3f-b38d-43e3-8d29-ef33bbe63d03" providerId="AD" clId="Web-{F4EF5ABB-EB2D-4C49-B2C1-F8267F4732DB}" dt="2020-05-11T11:53:14.731" v="19" actId="20577"/>
        <pc:sldMkLst>
          <pc:docMk/>
          <pc:sldMk cId="865381649" sldId="268"/>
        </pc:sldMkLst>
        <pc:spChg chg="mod">
          <ac:chgData name="Mancone, Thomas" userId="S::tmancone@lshv.org::845b2e3f-b38d-43e3-8d29-ef33bbe63d03" providerId="AD" clId="Web-{F4EF5ABB-EB2D-4C49-B2C1-F8267F4732DB}" dt="2020-05-11T11:53:14.731" v="19" actId="20577"/>
          <ac:spMkLst>
            <pc:docMk/>
            <pc:sldMk cId="865381649" sldId="268"/>
            <ac:spMk id="3" creationId="{05059F24-5019-4C8B-B70D-D152916E0566}"/>
          </ac:spMkLst>
        </pc:spChg>
      </pc:sldChg>
      <pc:sldChg chg="modSp">
        <pc:chgData name="Mancone, Thomas" userId="S::tmancone@lshv.org::845b2e3f-b38d-43e3-8d29-ef33bbe63d03" providerId="AD" clId="Web-{F4EF5ABB-EB2D-4C49-B2C1-F8267F4732DB}" dt="2020-05-11T11:55:50.191" v="33" actId="20577"/>
        <pc:sldMkLst>
          <pc:docMk/>
          <pc:sldMk cId="3131122421" sldId="270"/>
        </pc:sldMkLst>
        <pc:spChg chg="mod">
          <ac:chgData name="Mancone, Thomas" userId="S::tmancone@lshv.org::845b2e3f-b38d-43e3-8d29-ef33bbe63d03" providerId="AD" clId="Web-{F4EF5ABB-EB2D-4C49-B2C1-F8267F4732DB}" dt="2020-05-11T11:55:50.191" v="33" actId="20577"/>
          <ac:spMkLst>
            <pc:docMk/>
            <pc:sldMk cId="3131122421" sldId="270"/>
            <ac:spMk id="3" creationId="{6A61EE8F-5EB7-4940-A21B-2620A9DF6666}"/>
          </ac:spMkLst>
        </pc:spChg>
      </pc:sldChg>
      <pc:sldChg chg="modSp">
        <pc:chgData name="Mancone, Thomas" userId="S::tmancone@lshv.org::845b2e3f-b38d-43e3-8d29-ef33bbe63d03" providerId="AD" clId="Web-{F4EF5ABB-EB2D-4C49-B2C1-F8267F4732DB}" dt="2020-05-11T12:11:07.196" v="121" actId="20577"/>
        <pc:sldMkLst>
          <pc:docMk/>
          <pc:sldMk cId="2580976696" sldId="279"/>
        </pc:sldMkLst>
        <pc:spChg chg="mod">
          <ac:chgData name="Mancone, Thomas" userId="S::tmancone@lshv.org::845b2e3f-b38d-43e3-8d29-ef33bbe63d03" providerId="AD" clId="Web-{F4EF5ABB-EB2D-4C49-B2C1-F8267F4732DB}" dt="2020-05-11T12:11:07.196" v="121" actId="20577"/>
          <ac:spMkLst>
            <pc:docMk/>
            <pc:sldMk cId="2580976696" sldId="279"/>
            <ac:spMk id="3" creationId="{76E627FB-07CD-4393-97BB-C63E1726EFF0}"/>
          </ac:spMkLst>
        </pc:spChg>
      </pc:sldChg>
      <pc:sldChg chg="modSp">
        <pc:chgData name="Mancone, Thomas" userId="S::tmancone@lshv.org::845b2e3f-b38d-43e3-8d29-ef33bbe63d03" providerId="AD" clId="Web-{F4EF5ABB-EB2D-4C49-B2C1-F8267F4732DB}" dt="2020-05-11T12:11:20.634" v="123" actId="20577"/>
        <pc:sldMkLst>
          <pc:docMk/>
          <pc:sldMk cId="4055337588" sldId="280"/>
        </pc:sldMkLst>
        <pc:spChg chg="mod">
          <ac:chgData name="Mancone, Thomas" userId="S::tmancone@lshv.org::845b2e3f-b38d-43e3-8d29-ef33bbe63d03" providerId="AD" clId="Web-{F4EF5ABB-EB2D-4C49-B2C1-F8267F4732DB}" dt="2020-05-11T12:11:20.634" v="123" actId="20577"/>
          <ac:spMkLst>
            <pc:docMk/>
            <pc:sldMk cId="4055337588" sldId="280"/>
            <ac:spMk id="3" creationId="{CD09021F-932A-49BF-937E-C56990CC717D}"/>
          </ac:spMkLst>
        </pc:spChg>
      </pc:sldChg>
    </pc:docChg>
  </pc:docChgLst>
  <pc:docChgLst>
    <pc:chgData name="Mancone, Thomas" userId="S::tmancone@lshv.org::845b2e3f-b38d-43e3-8d29-ef33bbe63d03" providerId="AD" clId="Web-{ADEEE24B-6533-43D2-84E9-35D4E5AC5A2C}"/>
    <pc:docChg chg="addSld modSld">
      <pc:chgData name="Mancone, Thomas" userId="S::tmancone@lshv.org::845b2e3f-b38d-43e3-8d29-ef33bbe63d03" providerId="AD" clId="Web-{ADEEE24B-6533-43D2-84E9-35D4E5AC5A2C}" dt="2020-04-23T18:52:27.357" v="257" actId="20577"/>
      <pc:docMkLst>
        <pc:docMk/>
      </pc:docMkLst>
      <pc:sldChg chg="modSp">
        <pc:chgData name="Mancone, Thomas" userId="S::tmancone@lshv.org::845b2e3f-b38d-43e3-8d29-ef33bbe63d03" providerId="AD" clId="Web-{ADEEE24B-6533-43D2-84E9-35D4E5AC5A2C}" dt="2020-04-23T18:50:07.118" v="2" actId="20577"/>
        <pc:sldMkLst>
          <pc:docMk/>
          <pc:sldMk cId="1095704391" sldId="269"/>
        </pc:sldMkLst>
        <pc:spChg chg="mod">
          <ac:chgData name="Mancone, Thomas" userId="S::tmancone@lshv.org::845b2e3f-b38d-43e3-8d29-ef33bbe63d03" providerId="AD" clId="Web-{ADEEE24B-6533-43D2-84E9-35D4E5AC5A2C}" dt="2020-04-23T18:50:07.118" v="2" actId="20577"/>
          <ac:spMkLst>
            <pc:docMk/>
            <pc:sldMk cId="1095704391" sldId="269"/>
            <ac:spMk id="3" creationId="{B13450CE-5054-4046-A1DC-2D1590D7BF6B}"/>
          </ac:spMkLst>
        </pc:spChg>
      </pc:sldChg>
      <pc:sldChg chg="modSp new">
        <pc:chgData name="Mancone, Thomas" userId="S::tmancone@lshv.org::845b2e3f-b38d-43e3-8d29-ef33bbe63d03" providerId="AD" clId="Web-{ADEEE24B-6533-43D2-84E9-35D4E5AC5A2C}" dt="2020-04-23T18:52:27.357" v="256" actId="20577"/>
        <pc:sldMkLst>
          <pc:docMk/>
          <pc:sldMk cId="4055337588" sldId="280"/>
        </pc:sldMkLst>
        <pc:spChg chg="mod">
          <ac:chgData name="Mancone, Thomas" userId="S::tmancone@lshv.org::845b2e3f-b38d-43e3-8d29-ef33bbe63d03" providerId="AD" clId="Web-{ADEEE24B-6533-43D2-84E9-35D4E5AC5A2C}" dt="2020-04-23T18:50:25.088" v="44" actId="20577"/>
          <ac:spMkLst>
            <pc:docMk/>
            <pc:sldMk cId="4055337588" sldId="280"/>
            <ac:spMk id="2" creationId="{56279E2F-238C-4048-854F-98C3A4978AAD}"/>
          </ac:spMkLst>
        </pc:spChg>
        <pc:spChg chg="mod">
          <ac:chgData name="Mancone, Thomas" userId="S::tmancone@lshv.org::845b2e3f-b38d-43e3-8d29-ef33bbe63d03" providerId="AD" clId="Web-{ADEEE24B-6533-43D2-84E9-35D4E5AC5A2C}" dt="2020-04-23T18:52:27.357" v="256" actId="20577"/>
          <ac:spMkLst>
            <pc:docMk/>
            <pc:sldMk cId="4055337588" sldId="280"/>
            <ac:spMk id="3" creationId="{CD09021F-932A-49BF-937E-C56990CC717D}"/>
          </ac:spMkLst>
        </pc:spChg>
      </pc:sldChg>
    </pc:docChg>
  </pc:docChgLst>
  <pc:docChgLst>
    <pc:chgData name="Mancone, Thomas" userId="S::tmancone@lshv.org::845b2e3f-b38d-43e3-8d29-ef33bbe63d03" providerId="AD" clId="Web-{E31500FA-A42F-4141-B08E-43BBCBBBA355}"/>
    <pc:docChg chg="modSld">
      <pc:chgData name="Mancone, Thomas" userId="S::tmancone@lshv.org::845b2e3f-b38d-43e3-8d29-ef33bbe63d03" providerId="AD" clId="Web-{E31500FA-A42F-4141-B08E-43BBCBBBA355}" dt="2020-05-08T17:23:59.308" v="2321" actId="20577"/>
      <pc:docMkLst>
        <pc:docMk/>
      </pc:docMkLst>
      <pc:sldChg chg="modSp">
        <pc:chgData name="Mancone, Thomas" userId="S::tmancone@lshv.org::845b2e3f-b38d-43e3-8d29-ef33bbe63d03" providerId="AD" clId="Web-{E31500FA-A42F-4141-B08E-43BBCBBBA355}" dt="2020-05-08T17:23:59.292" v="2320" actId="20577"/>
        <pc:sldMkLst>
          <pc:docMk/>
          <pc:sldMk cId="1197049917" sldId="265"/>
        </pc:sldMkLst>
        <pc:spChg chg="mod">
          <ac:chgData name="Mancone, Thomas" userId="S::tmancone@lshv.org::845b2e3f-b38d-43e3-8d29-ef33bbe63d03" providerId="AD" clId="Web-{E31500FA-A42F-4141-B08E-43BBCBBBA355}" dt="2020-05-08T17:23:59.292" v="2320" actId="20577"/>
          <ac:spMkLst>
            <pc:docMk/>
            <pc:sldMk cId="1197049917" sldId="265"/>
            <ac:spMk id="3" creationId="{3780360C-C75A-4754-89DE-0BE54BFA0CBD}"/>
          </ac:spMkLst>
        </pc:spChg>
      </pc:sldChg>
      <pc:sldChg chg="modSp">
        <pc:chgData name="Mancone, Thomas" userId="S::tmancone@lshv.org::845b2e3f-b38d-43e3-8d29-ef33bbe63d03" providerId="AD" clId="Web-{E31500FA-A42F-4141-B08E-43BBCBBBA355}" dt="2020-05-08T17:04:48.567" v="455" actId="20577"/>
        <pc:sldMkLst>
          <pc:docMk/>
          <pc:sldMk cId="2044159634" sldId="277"/>
        </pc:sldMkLst>
        <pc:spChg chg="mod">
          <ac:chgData name="Mancone, Thomas" userId="S::tmancone@lshv.org::845b2e3f-b38d-43e3-8d29-ef33bbe63d03" providerId="AD" clId="Web-{E31500FA-A42F-4141-B08E-43BBCBBBA355}" dt="2020-05-08T17:04:48.567" v="455" actId="20577"/>
          <ac:spMkLst>
            <pc:docMk/>
            <pc:sldMk cId="2044159634" sldId="277"/>
            <ac:spMk id="3" creationId="{640C6CA6-E969-4228-B34E-297BC51FBF2F}"/>
          </ac:spMkLst>
        </pc:spChg>
      </pc:sldChg>
    </pc:docChg>
  </pc:docChgLst>
  <pc:docChgLst>
    <pc:chgData name="Mancone, Thomas" userId="S::tmancone@lshv.org::845b2e3f-b38d-43e3-8d29-ef33bbe63d03" providerId="AD" clId="Web-{4B0688E3-69DD-4E90-B13F-4AC08442FBA7}"/>
    <pc:docChg chg="modSld">
      <pc:chgData name="Mancone, Thomas" userId="S::tmancone@lshv.org::845b2e3f-b38d-43e3-8d29-ef33bbe63d03" providerId="AD" clId="Web-{4B0688E3-69DD-4E90-B13F-4AC08442FBA7}" dt="2020-05-11T19:17:41.189" v="274" actId="20577"/>
      <pc:docMkLst>
        <pc:docMk/>
      </pc:docMkLst>
      <pc:sldChg chg="modSp">
        <pc:chgData name="Mancone, Thomas" userId="S::tmancone@lshv.org::845b2e3f-b38d-43e3-8d29-ef33bbe63d03" providerId="AD" clId="Web-{4B0688E3-69DD-4E90-B13F-4AC08442FBA7}" dt="2020-05-11T19:17:41.189" v="273" actId="20577"/>
        <pc:sldMkLst>
          <pc:docMk/>
          <pc:sldMk cId="2580976696" sldId="279"/>
        </pc:sldMkLst>
        <pc:spChg chg="mod">
          <ac:chgData name="Mancone, Thomas" userId="S::tmancone@lshv.org::845b2e3f-b38d-43e3-8d29-ef33bbe63d03" providerId="AD" clId="Web-{4B0688E3-69DD-4E90-B13F-4AC08442FBA7}" dt="2020-05-11T19:17:41.189" v="273" actId="20577"/>
          <ac:spMkLst>
            <pc:docMk/>
            <pc:sldMk cId="2580976696" sldId="279"/>
            <ac:spMk id="3" creationId="{76E627FB-07CD-4393-97BB-C63E1726EFF0}"/>
          </ac:spMkLst>
        </pc:spChg>
      </pc:sldChg>
    </pc:docChg>
  </pc:docChgLst>
  <pc:docChgLst>
    <pc:chgData name="Mancone, Thomas" userId="S::tmancone@lshv.org::845b2e3f-b38d-43e3-8d29-ef33bbe63d03" providerId="AD" clId="Web-{7855411B-472E-4DF1-BE12-D435F8D60ACD}"/>
    <pc:docChg chg="modSld">
      <pc:chgData name="Mancone, Thomas" userId="S::tmancone@lshv.org::845b2e3f-b38d-43e3-8d29-ef33bbe63d03" providerId="AD" clId="Web-{7855411B-472E-4DF1-BE12-D435F8D60ACD}" dt="2020-05-01T14:47:49.791" v="885" actId="20577"/>
      <pc:docMkLst>
        <pc:docMk/>
      </pc:docMkLst>
      <pc:sldChg chg="modSp">
        <pc:chgData name="Mancone, Thomas" userId="S::tmancone@lshv.org::845b2e3f-b38d-43e3-8d29-ef33bbe63d03" providerId="AD" clId="Web-{7855411B-472E-4DF1-BE12-D435F8D60ACD}" dt="2020-05-01T13:57:09.229" v="74" actId="20577"/>
        <pc:sldMkLst>
          <pc:docMk/>
          <pc:sldMk cId="1631788373" sldId="261"/>
        </pc:sldMkLst>
        <pc:spChg chg="mod">
          <ac:chgData name="Mancone, Thomas" userId="S::tmancone@lshv.org::845b2e3f-b38d-43e3-8d29-ef33bbe63d03" providerId="AD" clId="Web-{7855411B-472E-4DF1-BE12-D435F8D60ACD}" dt="2020-05-01T13:57:09.229" v="74" actId="20577"/>
          <ac:spMkLst>
            <pc:docMk/>
            <pc:sldMk cId="1631788373" sldId="261"/>
            <ac:spMk id="2" creationId="{50F7A776-3B00-45C3-9DEC-0F704ADBBA69}"/>
          </ac:spMkLst>
        </pc:spChg>
      </pc:sldChg>
      <pc:sldChg chg="modSp">
        <pc:chgData name="Mancone, Thomas" userId="S::tmancone@lshv.org::845b2e3f-b38d-43e3-8d29-ef33bbe63d03" providerId="AD" clId="Web-{7855411B-472E-4DF1-BE12-D435F8D60ACD}" dt="2020-05-01T14:26:45.097" v="353" actId="20577"/>
        <pc:sldMkLst>
          <pc:docMk/>
          <pc:sldMk cId="3577765827" sldId="264"/>
        </pc:sldMkLst>
        <pc:spChg chg="mod">
          <ac:chgData name="Mancone, Thomas" userId="S::tmancone@lshv.org::845b2e3f-b38d-43e3-8d29-ef33bbe63d03" providerId="AD" clId="Web-{7855411B-472E-4DF1-BE12-D435F8D60ACD}" dt="2020-05-01T14:26:45.097" v="353" actId="20577"/>
          <ac:spMkLst>
            <pc:docMk/>
            <pc:sldMk cId="3577765827" sldId="264"/>
            <ac:spMk id="3" creationId="{1DBE96BE-C13A-46FB-B2AD-AE6AE8863E02}"/>
          </ac:spMkLst>
        </pc:spChg>
      </pc:sldChg>
      <pc:sldChg chg="modSp">
        <pc:chgData name="Mancone, Thomas" userId="S::tmancone@lshv.org::845b2e3f-b38d-43e3-8d29-ef33bbe63d03" providerId="AD" clId="Web-{7855411B-472E-4DF1-BE12-D435F8D60ACD}" dt="2020-05-01T14:47:25.586" v="884" actId="20577"/>
        <pc:sldMkLst>
          <pc:docMk/>
          <pc:sldMk cId="1197049917" sldId="265"/>
        </pc:sldMkLst>
        <pc:spChg chg="mod">
          <ac:chgData name="Mancone, Thomas" userId="S::tmancone@lshv.org::845b2e3f-b38d-43e3-8d29-ef33bbe63d03" providerId="AD" clId="Web-{7855411B-472E-4DF1-BE12-D435F8D60ACD}" dt="2020-05-01T14:47:25.586" v="884" actId="20577"/>
          <ac:spMkLst>
            <pc:docMk/>
            <pc:sldMk cId="1197049917" sldId="265"/>
            <ac:spMk id="3" creationId="{3780360C-C75A-4754-89DE-0BE54BFA0CBD}"/>
          </ac:spMkLst>
        </pc:spChg>
      </pc:sldChg>
      <pc:sldChg chg="modSp">
        <pc:chgData name="Mancone, Thomas" userId="S::tmancone@lshv.org::845b2e3f-b38d-43e3-8d29-ef33bbe63d03" providerId="AD" clId="Web-{7855411B-472E-4DF1-BE12-D435F8D60ACD}" dt="2020-05-01T14:04:17.597" v="231" actId="20577"/>
        <pc:sldMkLst>
          <pc:docMk/>
          <pc:sldMk cId="865381649" sldId="268"/>
        </pc:sldMkLst>
        <pc:spChg chg="mod">
          <ac:chgData name="Mancone, Thomas" userId="S::tmancone@lshv.org::845b2e3f-b38d-43e3-8d29-ef33bbe63d03" providerId="AD" clId="Web-{7855411B-472E-4DF1-BE12-D435F8D60ACD}" dt="2020-05-01T14:04:17.597" v="231" actId="20577"/>
          <ac:spMkLst>
            <pc:docMk/>
            <pc:sldMk cId="865381649" sldId="268"/>
            <ac:spMk id="2" creationId="{66F79524-91FC-48AA-B63D-2A4F157FBCD4}"/>
          </ac:spMkLst>
        </pc:spChg>
      </pc:sldChg>
      <pc:sldChg chg="modSp">
        <pc:chgData name="Mancone, Thomas" userId="S::tmancone@lshv.org::845b2e3f-b38d-43e3-8d29-ef33bbe63d03" providerId="AD" clId="Web-{7855411B-472E-4DF1-BE12-D435F8D60ACD}" dt="2020-05-01T14:29:13.821" v="493" actId="20577"/>
        <pc:sldMkLst>
          <pc:docMk/>
          <pc:sldMk cId="3131122421" sldId="270"/>
        </pc:sldMkLst>
        <pc:spChg chg="mod">
          <ac:chgData name="Mancone, Thomas" userId="S::tmancone@lshv.org::845b2e3f-b38d-43e3-8d29-ef33bbe63d03" providerId="AD" clId="Web-{7855411B-472E-4DF1-BE12-D435F8D60ACD}" dt="2020-05-01T14:29:13.821" v="493" actId="20577"/>
          <ac:spMkLst>
            <pc:docMk/>
            <pc:sldMk cId="3131122421" sldId="270"/>
            <ac:spMk id="3" creationId="{6A61EE8F-5EB7-4940-A21B-2620A9DF6666}"/>
          </ac:spMkLst>
        </pc:spChg>
      </pc:sldChg>
      <pc:sldChg chg="modSp">
        <pc:chgData name="Mancone, Thomas" userId="S::tmancone@lshv.org::845b2e3f-b38d-43e3-8d29-ef33bbe63d03" providerId="AD" clId="Web-{7855411B-472E-4DF1-BE12-D435F8D60ACD}" dt="2020-05-01T14:30:34.996" v="503" actId="20577"/>
        <pc:sldMkLst>
          <pc:docMk/>
          <pc:sldMk cId="2963562793" sldId="273"/>
        </pc:sldMkLst>
        <pc:spChg chg="mod">
          <ac:chgData name="Mancone, Thomas" userId="S::tmancone@lshv.org::845b2e3f-b38d-43e3-8d29-ef33bbe63d03" providerId="AD" clId="Web-{7855411B-472E-4DF1-BE12-D435F8D60ACD}" dt="2020-05-01T14:30:34.996" v="503" actId="20577"/>
          <ac:spMkLst>
            <pc:docMk/>
            <pc:sldMk cId="2963562793" sldId="273"/>
            <ac:spMk id="3" creationId="{BC7B9939-CE00-44D1-91A3-027CC14BD975}"/>
          </ac:spMkLst>
        </pc:spChg>
      </pc:sldChg>
      <pc:sldChg chg="modSp">
        <pc:chgData name="Mancone, Thomas" userId="S::tmancone@lshv.org::845b2e3f-b38d-43e3-8d29-ef33bbe63d03" providerId="AD" clId="Web-{7855411B-472E-4DF1-BE12-D435F8D60ACD}" dt="2020-05-01T14:29:55.463" v="498" actId="20577"/>
        <pc:sldMkLst>
          <pc:docMk/>
          <pc:sldMk cId="1024799207" sldId="274"/>
        </pc:sldMkLst>
        <pc:spChg chg="mod">
          <ac:chgData name="Mancone, Thomas" userId="S::tmancone@lshv.org::845b2e3f-b38d-43e3-8d29-ef33bbe63d03" providerId="AD" clId="Web-{7855411B-472E-4DF1-BE12-D435F8D60ACD}" dt="2020-05-01T14:29:55.463" v="498" actId="20577"/>
          <ac:spMkLst>
            <pc:docMk/>
            <pc:sldMk cId="1024799207" sldId="274"/>
            <ac:spMk id="3" creationId="{A495BEF1-72CA-4DB8-B8AB-392F0CC536D6}"/>
          </ac:spMkLst>
        </pc:spChg>
      </pc:sldChg>
      <pc:sldChg chg="modSp">
        <pc:chgData name="Mancone, Thomas" userId="S::tmancone@lshv.org::845b2e3f-b38d-43e3-8d29-ef33bbe63d03" providerId="AD" clId="Web-{7855411B-472E-4DF1-BE12-D435F8D60ACD}" dt="2020-05-01T14:32:14.532" v="600" actId="20577"/>
        <pc:sldMkLst>
          <pc:docMk/>
          <pc:sldMk cId="2580976696" sldId="279"/>
        </pc:sldMkLst>
        <pc:spChg chg="mod">
          <ac:chgData name="Mancone, Thomas" userId="S::tmancone@lshv.org::845b2e3f-b38d-43e3-8d29-ef33bbe63d03" providerId="AD" clId="Web-{7855411B-472E-4DF1-BE12-D435F8D60ACD}" dt="2020-05-01T14:32:14.532" v="600" actId="20577"/>
          <ac:spMkLst>
            <pc:docMk/>
            <pc:sldMk cId="2580976696" sldId="279"/>
            <ac:spMk id="3" creationId="{76E627FB-07CD-4393-97BB-C63E1726EFF0}"/>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5/20/2020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5/20/2020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paidfamilyleave.ny.gov/if-your-minor-dependent-child-quarantined"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health.ny.gov/contact/contact_informatio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docs.paidfamilyleave.ny.gov/content/main/forms/PFLDocs/ccovid19.pdf" TargetMode="External"/><Relationship Id="rId2" Type="http://schemas.openxmlformats.org/officeDocument/2006/relationships/hyperlink" Target="http://docs.paidfamilyleave.ny.gov/content/main/forms/PFLDocs/scovid19.pdf" TargetMode="External"/><Relationship Id="rId1" Type="http://schemas.openxmlformats.org/officeDocument/2006/relationships/slideLayout" Target="../slideLayouts/slideLayout2.xml"/><Relationship Id="rId4" Type="http://schemas.openxmlformats.org/officeDocument/2006/relationships/hyperlink" Target="https://paidfamilyleave.ny.gov/new-york-paid-family-leave-covid-19-faqs"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www.wcb.ny.gov/content/ebiz/icempcovsearch/icempcovsearch_overview.js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nyspfla.namadr.com/#/index" TargetMode="External"/><Relationship Id="rId2" Type="http://schemas.openxmlformats.org/officeDocument/2006/relationships/hyperlink" Target="https://forms.ny.gov/s3/Department-of-Labor-COVID-19-Complaint-Form" TargetMode="External"/><Relationship Id="rId1" Type="http://schemas.openxmlformats.org/officeDocument/2006/relationships/slideLayout" Target="../slideLayouts/slideLayout2.xml"/><Relationship Id="rId4" Type="http://schemas.openxmlformats.org/officeDocument/2006/relationships/hyperlink" Target="https://paidfamilyleave.ny.gov/if-you-are-quarantined-yoursel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www.nylaborandemploymentlaw.com/2020/03/the-intersection-of-new-yorks-emergency-paid-sick-leave-law-and-the-federal-families-first-coronavirus-response-act/" TargetMode="External"/><Relationship Id="rId3" Type="http://schemas.openxmlformats.org/officeDocument/2006/relationships/hyperlink" Target="https://paidfamilyleave.ny.gov/new-york-paid-family-leave-covid-19-faqs" TargetMode="External"/><Relationship Id="rId7" Type="http://schemas.openxmlformats.org/officeDocument/2006/relationships/hyperlink" Target="https://paidfamilyleave.ny.gov/system/files/documents/2020/03/obtaining-order-of-quarantine.pdf" TargetMode="External"/><Relationship Id="rId2" Type="http://schemas.openxmlformats.org/officeDocument/2006/relationships/hyperlink" Target="https://legislation.nysenate.gov/pdf/bills/2019/s8091" TargetMode="External"/><Relationship Id="rId1" Type="http://schemas.openxmlformats.org/officeDocument/2006/relationships/slideLayout" Target="../slideLayouts/slideLayout2.xml"/><Relationship Id="rId6" Type="http://schemas.openxmlformats.org/officeDocument/2006/relationships/hyperlink" Target="https://paidfamilyleave.ny.gov/system/files/documents/2020/03/covid-19-sick-leave-employees.pdf" TargetMode="External"/><Relationship Id="rId5" Type="http://schemas.openxmlformats.org/officeDocument/2006/relationships/hyperlink" Target="https://paidfamilyleave.ny.gov/if-your-minor-dependent-child-quarantined" TargetMode="External"/><Relationship Id="rId4" Type="http://schemas.openxmlformats.org/officeDocument/2006/relationships/hyperlink" Target="https://paidfamilyleave.ny.gov/if-you-are-quarantined-yourself" TargetMode="External"/><Relationship Id="rId9" Type="http://schemas.openxmlformats.org/officeDocument/2006/relationships/hyperlink" Target="https://www.natlawreview.com/article/new-york-issues-important-guidance-covid-19-quarantine-leave-law"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aidfamilyleave.ny.gov/covid-19-paid-leave-guidance-employers" TargetMode="External"/><Relationship Id="rId2" Type="http://schemas.openxmlformats.org/officeDocument/2006/relationships/hyperlink" Target="https://paidfamilyleave.ny.gov/if-your-minor-dependent-child-quarantined"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paidfamilyleave.ny.gov/PFLbenefitscalculator202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CC0FC-B9D5-43E4-85F5-923A7F1D278D}"/>
              </a:ext>
            </a:extLst>
          </p:cNvPr>
          <p:cNvSpPr>
            <a:spLocks noGrp="1"/>
          </p:cNvSpPr>
          <p:nvPr>
            <p:ph type="ctrTitle"/>
          </p:nvPr>
        </p:nvSpPr>
        <p:spPr/>
        <p:txBody>
          <a:bodyPr/>
          <a:lstStyle/>
          <a:p>
            <a:r>
              <a:rPr lang="en-US" sz="4000" dirty="0"/>
              <a:t>New York State Emergency Paid Sick Leave (“NY COVID-PSL”)</a:t>
            </a:r>
          </a:p>
        </p:txBody>
      </p:sp>
      <p:sp>
        <p:nvSpPr>
          <p:cNvPr id="3" name="Subtitle 2">
            <a:extLst>
              <a:ext uri="{FF2B5EF4-FFF2-40B4-BE49-F238E27FC236}">
                <a16:creationId xmlns:a16="http://schemas.microsoft.com/office/drawing/2014/main" id="{3236A483-5502-4A5B-9AD5-1BF9639CCA51}"/>
              </a:ext>
            </a:extLst>
          </p:cNvPr>
          <p:cNvSpPr>
            <a:spLocks noGrp="1"/>
          </p:cNvSpPr>
          <p:nvPr>
            <p:ph type="subTitle" idx="1"/>
          </p:nvPr>
        </p:nvSpPr>
        <p:spPr/>
        <p:txBody>
          <a:bodyPr/>
          <a:lstStyle/>
          <a:p>
            <a:pPr>
              <a:spcBef>
                <a:spcPts val="0"/>
              </a:spcBef>
              <a:spcAft>
                <a:spcPts val="0"/>
              </a:spcAft>
            </a:pPr>
            <a:r>
              <a:rPr lang="en-US" dirty="0"/>
              <a:t>Thomas Mancone</a:t>
            </a:r>
          </a:p>
          <a:p>
            <a:pPr>
              <a:spcBef>
                <a:spcPts val="0"/>
              </a:spcBef>
              <a:spcAft>
                <a:spcPts val="0"/>
              </a:spcAft>
            </a:pPr>
            <a:r>
              <a:rPr lang="en-US" dirty="0"/>
              <a:t>Legal Services of the Hudson Valley</a:t>
            </a:r>
          </a:p>
        </p:txBody>
      </p:sp>
      <p:pic>
        <p:nvPicPr>
          <p:cNvPr id="5" name="Picture 4" descr="A close up of a sign&#10;&#10;Description automatically generated">
            <a:extLst>
              <a:ext uri="{FF2B5EF4-FFF2-40B4-BE49-F238E27FC236}">
                <a16:creationId xmlns:a16="http://schemas.microsoft.com/office/drawing/2014/main" id="{8682AB67-CEF5-4A9E-8577-1BBBC99CA387}"/>
              </a:ext>
            </a:extLst>
          </p:cNvPr>
          <p:cNvPicPr>
            <a:picLocks noChangeAspect="1"/>
          </p:cNvPicPr>
          <p:nvPr/>
        </p:nvPicPr>
        <p:blipFill>
          <a:blip r:embed="rId2"/>
          <a:stretch>
            <a:fillRect/>
          </a:stretch>
        </p:blipFill>
        <p:spPr>
          <a:xfrm>
            <a:off x="5222803" y="154746"/>
            <a:ext cx="1746394" cy="1167618"/>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E5A2F6C2-F24F-45D9-887D-00FDE861007B}"/>
              </a:ext>
            </a:extLst>
          </p:cNvPr>
          <p:cNvPicPr>
            <a:picLocks noChangeAspect="1"/>
          </p:cNvPicPr>
          <p:nvPr/>
        </p:nvPicPr>
        <p:blipFill>
          <a:blip r:embed="rId3"/>
          <a:stretch>
            <a:fillRect/>
          </a:stretch>
        </p:blipFill>
        <p:spPr>
          <a:xfrm>
            <a:off x="7136540" y="738555"/>
            <a:ext cx="1852715" cy="508535"/>
          </a:xfrm>
          <a:prstGeom prst="rect">
            <a:avLst/>
          </a:prstGeom>
        </p:spPr>
      </p:pic>
    </p:spTree>
    <p:extLst>
      <p:ext uri="{BB962C8B-B14F-4D97-AF65-F5344CB8AC3E}">
        <p14:creationId xmlns:p14="http://schemas.microsoft.com/office/powerpoint/2010/main" val="3485993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1AEA7-991D-4541-B28F-F4AB543B5C44}"/>
              </a:ext>
            </a:extLst>
          </p:cNvPr>
          <p:cNvSpPr>
            <a:spLocks noGrp="1"/>
          </p:cNvSpPr>
          <p:nvPr>
            <p:ph type="title"/>
          </p:nvPr>
        </p:nvSpPr>
        <p:spPr/>
        <p:txBody>
          <a:bodyPr/>
          <a:lstStyle/>
          <a:p>
            <a:r>
              <a:rPr lang="en-US" dirty="0"/>
              <a:t>Protections</a:t>
            </a:r>
          </a:p>
        </p:txBody>
      </p:sp>
      <p:sp>
        <p:nvSpPr>
          <p:cNvPr id="3" name="Content Placeholder 2">
            <a:extLst>
              <a:ext uri="{FF2B5EF4-FFF2-40B4-BE49-F238E27FC236}">
                <a16:creationId xmlns:a16="http://schemas.microsoft.com/office/drawing/2014/main" id="{63695F61-F449-4DBA-B90E-61C476ABE21A}"/>
              </a:ext>
            </a:extLst>
          </p:cNvPr>
          <p:cNvSpPr>
            <a:spLocks noGrp="1"/>
          </p:cNvSpPr>
          <p:nvPr>
            <p:ph idx="1"/>
          </p:nvPr>
        </p:nvSpPr>
        <p:spPr/>
        <p:txBody>
          <a:bodyPr/>
          <a:lstStyle/>
          <a:p>
            <a:r>
              <a:rPr lang="en-US" dirty="0"/>
              <a:t>Leave is provided without affecting employee’s accrued sick leave.  Therefore, employee can take NY COVID-PSL in addition to regular sick leave granted through employer PTO. </a:t>
            </a:r>
          </a:p>
          <a:p>
            <a:r>
              <a:rPr lang="en-US" dirty="0"/>
              <a:t>Employee must be restored to same position, pay and conditions of employment held prior to leave.</a:t>
            </a:r>
          </a:p>
          <a:p>
            <a:r>
              <a:rPr lang="en-US" dirty="0"/>
              <a:t>Employer cannot discriminate or retaliate because employee took leave.  </a:t>
            </a:r>
          </a:p>
        </p:txBody>
      </p:sp>
    </p:spTree>
    <p:extLst>
      <p:ext uri="{BB962C8B-B14F-4D97-AF65-F5344CB8AC3E}">
        <p14:creationId xmlns:p14="http://schemas.microsoft.com/office/powerpoint/2010/main" val="2332082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005D6-1EDB-4C6F-8F2E-697BC95D5293}"/>
              </a:ext>
            </a:extLst>
          </p:cNvPr>
          <p:cNvSpPr>
            <a:spLocks noGrp="1"/>
          </p:cNvSpPr>
          <p:nvPr>
            <p:ph type="title"/>
          </p:nvPr>
        </p:nvSpPr>
        <p:spPr/>
        <p:txBody>
          <a:bodyPr/>
          <a:lstStyle/>
          <a:p>
            <a:r>
              <a:rPr lang="en-US" dirty="0"/>
              <a:t>Leaving the County? </a:t>
            </a:r>
          </a:p>
        </p:txBody>
      </p:sp>
      <p:sp>
        <p:nvSpPr>
          <p:cNvPr id="3" name="Content Placeholder 2">
            <a:extLst>
              <a:ext uri="{FF2B5EF4-FFF2-40B4-BE49-F238E27FC236}">
                <a16:creationId xmlns:a16="http://schemas.microsoft.com/office/drawing/2014/main" id="{71A0889C-4FFF-4EE7-8442-78FEB5957579}"/>
              </a:ext>
            </a:extLst>
          </p:cNvPr>
          <p:cNvSpPr>
            <a:spLocks noGrp="1"/>
          </p:cNvSpPr>
          <p:nvPr>
            <p:ph idx="1"/>
          </p:nvPr>
        </p:nvSpPr>
        <p:spPr/>
        <p:txBody>
          <a:bodyPr/>
          <a:lstStyle/>
          <a:p>
            <a:r>
              <a:rPr lang="en-US" dirty="0"/>
              <a:t>If employee is the subject of an order because they traveled to countries with a level 2 or 3 travel health notice issued by the Centers for Disease Control and Prevention (CDC) and not at direction of employer or part of employment, employee not entitled to leave IF: </a:t>
            </a:r>
          </a:p>
          <a:p>
            <a:pPr lvl="1"/>
            <a:r>
              <a:rPr lang="en-US" dirty="0"/>
              <a:t>Employee was provided notice of the travel health notice; AND,</a:t>
            </a:r>
          </a:p>
          <a:p>
            <a:pPr lvl="1"/>
            <a:r>
              <a:rPr lang="en-US" dirty="0"/>
              <a:t>The employee knew of this restriction. </a:t>
            </a:r>
          </a:p>
        </p:txBody>
      </p:sp>
    </p:spTree>
    <p:extLst>
      <p:ext uri="{BB962C8B-B14F-4D97-AF65-F5344CB8AC3E}">
        <p14:creationId xmlns:p14="http://schemas.microsoft.com/office/powerpoint/2010/main" val="1998987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79524-91FC-48AA-B63D-2A4F157FBCD4}"/>
              </a:ext>
            </a:extLst>
          </p:cNvPr>
          <p:cNvSpPr>
            <a:spLocks noGrp="1"/>
          </p:cNvSpPr>
          <p:nvPr>
            <p:ph type="title"/>
          </p:nvPr>
        </p:nvSpPr>
        <p:spPr/>
        <p:txBody>
          <a:bodyPr/>
          <a:lstStyle/>
          <a:p>
            <a:r>
              <a:rPr lang="en-US" dirty="0"/>
              <a:t>Pay calculation and Related</a:t>
            </a:r>
          </a:p>
        </p:txBody>
      </p:sp>
      <p:sp>
        <p:nvSpPr>
          <p:cNvPr id="3" name="Content Placeholder 2">
            <a:extLst>
              <a:ext uri="{FF2B5EF4-FFF2-40B4-BE49-F238E27FC236}">
                <a16:creationId xmlns:a16="http://schemas.microsoft.com/office/drawing/2014/main" id="{05059F24-5019-4C8B-B70D-D152916E0566}"/>
              </a:ext>
            </a:extLst>
          </p:cNvPr>
          <p:cNvSpPr>
            <a:spLocks noGrp="1"/>
          </p:cNvSpPr>
          <p:nvPr>
            <p:ph idx="1"/>
          </p:nvPr>
        </p:nvSpPr>
        <p:spPr/>
        <p:txBody>
          <a:bodyPr>
            <a:normAutofit fontScale="85000" lnSpcReduction="10000"/>
          </a:bodyPr>
          <a:lstStyle/>
          <a:p>
            <a:r>
              <a:rPr lang="en-US" dirty="0"/>
              <a:t>Employee is entitled to what they would have received, had they continued to work;</a:t>
            </a:r>
          </a:p>
          <a:p>
            <a:pPr lvl="1"/>
            <a:r>
              <a:rPr lang="en-US" dirty="0"/>
              <a:t>Salary or fixed schedule: continue to receive pay for applicable period.</a:t>
            </a:r>
          </a:p>
          <a:p>
            <a:pPr lvl="1"/>
            <a:r>
              <a:rPr lang="en-US" dirty="0"/>
              <a:t>Hourly, part time, commissions salespeople, and other employees not paid a fixed wage: employer must look at a representative period of time to determine employee’s average daily pay rate.  </a:t>
            </a:r>
          </a:p>
          <a:p>
            <a:r>
              <a:rPr lang="en-US" dirty="0"/>
              <a:t>Should be paid at same frequency as regular pay and by paycheck for applicable pay period for leave.  (</a:t>
            </a:r>
            <a:r>
              <a:rPr lang="en-US" i="1" dirty="0"/>
              <a:t>See </a:t>
            </a:r>
            <a:r>
              <a:rPr lang="en-US" dirty="0"/>
              <a:t>Frequency of Pay Requirement, Labor Law § 191)</a:t>
            </a:r>
          </a:p>
          <a:p>
            <a:r>
              <a:rPr lang="en-US" dirty="0"/>
              <a:t>5- or 14-day period is calendar days, and employee should receive pay they would have otherwise received.</a:t>
            </a:r>
          </a:p>
          <a:p>
            <a:r>
              <a:rPr lang="en-US" dirty="0"/>
              <a:t>If order in place before enactment of NY COVID-PSL, leave is provided retroactively.</a:t>
            </a:r>
          </a:p>
        </p:txBody>
      </p:sp>
    </p:spTree>
    <p:extLst>
      <p:ext uri="{BB962C8B-B14F-4D97-AF65-F5344CB8AC3E}">
        <p14:creationId xmlns:p14="http://schemas.microsoft.com/office/powerpoint/2010/main" val="865381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A80BF-5545-41A7-96AB-00712A94D9F4}"/>
              </a:ext>
            </a:extLst>
          </p:cNvPr>
          <p:cNvSpPr>
            <a:spLocks noGrp="1"/>
          </p:cNvSpPr>
          <p:nvPr>
            <p:ph type="title"/>
          </p:nvPr>
        </p:nvSpPr>
        <p:spPr/>
        <p:txBody>
          <a:bodyPr/>
          <a:lstStyle/>
          <a:p>
            <a:r>
              <a:rPr lang="en-US" dirty="0"/>
              <a:t>Other Limitations</a:t>
            </a:r>
          </a:p>
        </p:txBody>
      </p:sp>
      <p:sp>
        <p:nvSpPr>
          <p:cNvPr id="3" name="Content Placeholder 2">
            <a:extLst>
              <a:ext uri="{FF2B5EF4-FFF2-40B4-BE49-F238E27FC236}">
                <a16:creationId xmlns:a16="http://schemas.microsoft.com/office/drawing/2014/main" id="{1DBE96BE-C13A-46FB-B2AD-AE6AE8863E02}"/>
              </a:ext>
            </a:extLst>
          </p:cNvPr>
          <p:cNvSpPr>
            <a:spLocks noGrp="1"/>
          </p:cNvSpPr>
          <p:nvPr>
            <p:ph idx="1"/>
          </p:nvPr>
        </p:nvSpPr>
        <p:spPr/>
        <p:txBody>
          <a:bodyPr>
            <a:normAutofit fontScale="85000" lnSpcReduction="20000"/>
          </a:bodyPr>
          <a:lstStyle/>
          <a:p>
            <a:r>
              <a:rPr lang="en-US" dirty="0"/>
              <a:t>Does not apply to Governor Cuomo’s stay at home order.</a:t>
            </a:r>
          </a:p>
          <a:p>
            <a:r>
              <a:rPr lang="en-US" dirty="0"/>
              <a:t>If place of business closes due to stay at home order, employer temporarily closes or goes out of business due to COVID, employee can file for unemployment. </a:t>
            </a:r>
          </a:p>
          <a:p>
            <a:r>
              <a:rPr lang="en-US" dirty="0"/>
              <a:t>If children’s school closes due to preventative social distancing, not eligible for extended PFL under this act, but may be eligible for leave under the Families First Coronavirus Response.  </a:t>
            </a:r>
          </a:p>
          <a:p>
            <a:r>
              <a:rPr lang="en-US" dirty="0"/>
              <a:t>If employee is deemed asymptomatic OR has not yet been diagnosed with any medical condition AND can physically work from home, not entitled to leave. </a:t>
            </a:r>
          </a:p>
          <a:p>
            <a:pPr lvl="1"/>
            <a:r>
              <a:rPr lang="en-US" dirty="0"/>
              <a:t>EVEN IF SUBJECT TO ORDER! For example, precautionary orders of quarantine.  </a:t>
            </a:r>
          </a:p>
          <a:p>
            <a:pPr lvl="1"/>
            <a:r>
              <a:rPr lang="en-US"/>
              <a:t>If leave due to minor child under quarantine, and can work from home, cannot use PFL.</a:t>
            </a:r>
          </a:p>
          <a:p>
            <a:endParaRPr lang="en-US" dirty="0"/>
          </a:p>
          <a:p>
            <a:endParaRPr lang="en-US" dirty="0"/>
          </a:p>
        </p:txBody>
      </p:sp>
    </p:spTree>
    <p:extLst>
      <p:ext uri="{BB962C8B-B14F-4D97-AF65-F5344CB8AC3E}">
        <p14:creationId xmlns:p14="http://schemas.microsoft.com/office/powerpoint/2010/main" val="3577765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7DFDB-EF0B-4B58-B246-4FC9208D7762}"/>
              </a:ext>
            </a:extLst>
          </p:cNvPr>
          <p:cNvSpPr>
            <a:spLocks noGrp="1"/>
          </p:cNvSpPr>
          <p:nvPr>
            <p:ph type="title"/>
          </p:nvPr>
        </p:nvSpPr>
        <p:spPr/>
        <p:txBody>
          <a:bodyPr/>
          <a:lstStyle/>
          <a:p>
            <a:r>
              <a:rPr lang="en-US" dirty="0"/>
              <a:t>Other FAQs</a:t>
            </a:r>
          </a:p>
        </p:txBody>
      </p:sp>
      <p:sp>
        <p:nvSpPr>
          <p:cNvPr id="3" name="Content Placeholder 2">
            <a:extLst>
              <a:ext uri="{FF2B5EF4-FFF2-40B4-BE49-F238E27FC236}">
                <a16:creationId xmlns:a16="http://schemas.microsoft.com/office/drawing/2014/main" id="{6A61EE8F-5EB7-4940-A21B-2620A9DF6666}"/>
              </a:ext>
            </a:extLst>
          </p:cNvPr>
          <p:cNvSpPr>
            <a:spLocks noGrp="1"/>
          </p:cNvSpPr>
          <p:nvPr>
            <p:ph idx="1"/>
          </p:nvPr>
        </p:nvSpPr>
        <p:spPr/>
        <p:txBody>
          <a:bodyPr>
            <a:normAutofit fontScale="92500" lnSpcReduction="10000"/>
          </a:bodyPr>
          <a:lstStyle/>
          <a:p>
            <a:pPr marL="342900" indent="-342900"/>
            <a:r>
              <a:rPr lang="en-US" dirty="0"/>
              <a:t>Citizenship or immigration status is NOT a factor.  </a:t>
            </a:r>
          </a:p>
          <a:p>
            <a:r>
              <a:rPr lang="en-US" dirty="0"/>
              <a:t>If employee is eligible for leave for themselves and child, they should take it for themselves.  This would be more generous because they can get paid leave and DB/PFL combined.  </a:t>
            </a:r>
          </a:p>
          <a:p>
            <a:r>
              <a:rPr lang="en-US" dirty="0"/>
              <a:t>In order to be eligible for PFL for minor dependent child, according to NYS guidance, must meet other PFL eligibility requirements, such as work history requirements.  Not clear whether same rule applies to individual.  Guidance can be found at: </a:t>
            </a:r>
            <a:r>
              <a:rPr lang="en-US" dirty="0">
                <a:ea typeface="+mn-lt"/>
                <a:cs typeface="+mn-lt"/>
                <a:hlinkClick r:id="rId2"/>
              </a:rPr>
              <a:t>https://paidfamilyleave.ny.gov/if-your-minor-dependent-child-quarantined</a:t>
            </a:r>
            <a:endParaRPr lang="en-US" dirty="0"/>
          </a:p>
          <a:p>
            <a:endParaRPr lang="en-US" dirty="0"/>
          </a:p>
        </p:txBody>
      </p:sp>
    </p:spTree>
    <p:extLst>
      <p:ext uri="{BB962C8B-B14F-4D97-AF65-F5344CB8AC3E}">
        <p14:creationId xmlns:p14="http://schemas.microsoft.com/office/powerpoint/2010/main" val="3131122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2604-BF1A-4AFB-94FB-D4B0F1FA35F2}"/>
              </a:ext>
            </a:extLst>
          </p:cNvPr>
          <p:cNvSpPr>
            <a:spLocks noGrp="1"/>
          </p:cNvSpPr>
          <p:nvPr>
            <p:ph type="title"/>
          </p:nvPr>
        </p:nvSpPr>
        <p:spPr/>
        <p:txBody>
          <a:bodyPr/>
          <a:lstStyle/>
          <a:p>
            <a:r>
              <a:rPr lang="en-US" dirty="0"/>
              <a:t>How to Obtain Order</a:t>
            </a:r>
          </a:p>
        </p:txBody>
      </p:sp>
      <p:sp>
        <p:nvSpPr>
          <p:cNvPr id="3" name="Content Placeholder 2">
            <a:extLst>
              <a:ext uri="{FF2B5EF4-FFF2-40B4-BE49-F238E27FC236}">
                <a16:creationId xmlns:a16="http://schemas.microsoft.com/office/drawing/2014/main" id="{1C664B87-5274-4C4D-81A3-BE91837D17FA}"/>
              </a:ext>
            </a:extLst>
          </p:cNvPr>
          <p:cNvSpPr>
            <a:spLocks noGrp="1"/>
          </p:cNvSpPr>
          <p:nvPr>
            <p:ph idx="1"/>
          </p:nvPr>
        </p:nvSpPr>
        <p:spPr/>
        <p:txBody>
          <a:bodyPr>
            <a:normAutofit lnSpcReduction="10000"/>
          </a:bodyPr>
          <a:lstStyle/>
          <a:p>
            <a:r>
              <a:rPr lang="en-US" dirty="0"/>
              <a:t>In order to obtain an Order for Mandatory or Precautionary Quarantine under NY COVID-19, employees must contact their Local Health Department (“LHD”).  To locate an employees can search on NYS DOH website by following this link : </a:t>
            </a:r>
            <a:r>
              <a:rPr lang="en-US" u="sng" dirty="0">
                <a:hlinkClick r:id="rId2"/>
              </a:rPr>
              <a:t>https://www.health.ny.gov/contact/contact_information/</a:t>
            </a:r>
            <a:endParaRPr lang="en-US" u="sng" dirty="0"/>
          </a:p>
          <a:p>
            <a:r>
              <a:rPr lang="en-US" dirty="0"/>
              <a:t>If LHD unable to immediately provide order: </a:t>
            </a:r>
          </a:p>
          <a:p>
            <a:pPr lvl="1"/>
            <a:r>
              <a:rPr lang="en-US" dirty="0"/>
              <a:t>Can obtain documentation from treating medical provider attesting that you qualify for the order, AND you submit order to your insurance carrier as soon as it is available.  LHDs must provide within 30 days.  </a:t>
            </a:r>
          </a:p>
        </p:txBody>
      </p:sp>
    </p:spTree>
    <p:extLst>
      <p:ext uri="{BB962C8B-B14F-4D97-AF65-F5344CB8AC3E}">
        <p14:creationId xmlns:p14="http://schemas.microsoft.com/office/powerpoint/2010/main" val="3958702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E70D8-7922-4226-95FF-C5BF36E5C69A}"/>
              </a:ext>
            </a:extLst>
          </p:cNvPr>
          <p:cNvSpPr>
            <a:spLocks noGrp="1"/>
          </p:cNvSpPr>
          <p:nvPr>
            <p:ph type="title"/>
          </p:nvPr>
        </p:nvSpPr>
        <p:spPr/>
        <p:txBody>
          <a:bodyPr/>
          <a:lstStyle/>
          <a:p>
            <a:r>
              <a:rPr lang="en-US" dirty="0"/>
              <a:t>Documentation Guidance</a:t>
            </a:r>
          </a:p>
        </p:txBody>
      </p:sp>
      <p:sp>
        <p:nvSpPr>
          <p:cNvPr id="3" name="Content Placeholder 2">
            <a:extLst>
              <a:ext uri="{FF2B5EF4-FFF2-40B4-BE49-F238E27FC236}">
                <a16:creationId xmlns:a16="http://schemas.microsoft.com/office/drawing/2014/main" id="{6740D150-F0D3-4893-AACD-E25BDE840584}"/>
              </a:ext>
            </a:extLst>
          </p:cNvPr>
          <p:cNvSpPr>
            <a:spLocks noGrp="1"/>
          </p:cNvSpPr>
          <p:nvPr>
            <p:ph idx="1"/>
          </p:nvPr>
        </p:nvSpPr>
        <p:spPr/>
        <p:txBody>
          <a:bodyPr>
            <a:noAutofit/>
          </a:bodyPr>
          <a:lstStyle/>
          <a:p>
            <a:r>
              <a:rPr lang="en-US" sz="1350" dirty="0"/>
              <a:t>If you are subject to Mandatory Isolation, an attestation that you meet one or more of the following criteria: </a:t>
            </a:r>
          </a:p>
          <a:p>
            <a:pPr lvl="1"/>
            <a:r>
              <a:rPr lang="en-US" sz="1350" dirty="0"/>
              <a:t>You have tested positive for COVID-19; OR </a:t>
            </a:r>
          </a:p>
          <a:p>
            <a:pPr lvl="1"/>
            <a:r>
              <a:rPr lang="en-US" sz="1350" dirty="0"/>
              <a:t>Testing is currently unavailable to you, but you are symptomatic and have had contact with a known COVID-19 case.</a:t>
            </a:r>
          </a:p>
          <a:p>
            <a:r>
              <a:rPr lang="en-US" sz="1350" dirty="0"/>
              <a:t>If you are subject to Mandatory Quarantine, an attestation that you meet one or more of the following criteria: </a:t>
            </a:r>
          </a:p>
          <a:p>
            <a:pPr lvl="1"/>
            <a:r>
              <a:rPr lang="en-US" sz="1350" dirty="0"/>
              <a:t>You have been in close contact with someone who has tested positive for COVID-19 or is currently in mandatory isolation;  OR</a:t>
            </a:r>
          </a:p>
          <a:p>
            <a:pPr lvl="1"/>
            <a:r>
              <a:rPr lang="en-US" sz="1350" dirty="0"/>
              <a:t>You are symptomatic and have returned within the past 14-days from a country designated with a level 2, 3, or 4 advisory for COVID-19.</a:t>
            </a:r>
          </a:p>
          <a:p>
            <a:r>
              <a:rPr lang="en-US" sz="1350" dirty="0"/>
              <a:t>• If you are subject to a Precautionary Quarantine, an attestation that you meet one or more of the following criteria: </a:t>
            </a:r>
          </a:p>
          <a:p>
            <a:pPr lvl="1"/>
            <a:r>
              <a:rPr lang="en-US" sz="1350" dirty="0"/>
              <a:t>You are asymptomatic and have returned within the past 14-days from a country designated with a level 2,3 or 4 advisory for COVID-19; OR </a:t>
            </a:r>
          </a:p>
          <a:p>
            <a:pPr lvl="1"/>
            <a:r>
              <a:rPr lang="en-US" sz="1350" dirty="0"/>
              <a:t>You have been determined to have had proximate exposure with someone who has tested positive for COVID-19.</a:t>
            </a:r>
          </a:p>
        </p:txBody>
      </p:sp>
    </p:spTree>
    <p:extLst>
      <p:ext uri="{BB962C8B-B14F-4D97-AF65-F5344CB8AC3E}">
        <p14:creationId xmlns:p14="http://schemas.microsoft.com/office/powerpoint/2010/main" val="1645505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93272-5002-410A-9407-9A4E7DBA9958}"/>
              </a:ext>
            </a:extLst>
          </p:cNvPr>
          <p:cNvSpPr>
            <a:spLocks noGrp="1"/>
          </p:cNvSpPr>
          <p:nvPr>
            <p:ph type="title"/>
          </p:nvPr>
        </p:nvSpPr>
        <p:spPr/>
        <p:txBody>
          <a:bodyPr/>
          <a:lstStyle/>
          <a:p>
            <a:r>
              <a:rPr lang="en-US" dirty="0"/>
              <a:t>Employee Sent Home</a:t>
            </a:r>
          </a:p>
        </p:txBody>
      </p:sp>
      <p:sp>
        <p:nvSpPr>
          <p:cNvPr id="3" name="Content Placeholder 2">
            <a:extLst>
              <a:ext uri="{FF2B5EF4-FFF2-40B4-BE49-F238E27FC236}">
                <a16:creationId xmlns:a16="http://schemas.microsoft.com/office/drawing/2014/main" id="{A495BEF1-72CA-4DB8-B8AB-392F0CC536D6}"/>
              </a:ext>
            </a:extLst>
          </p:cNvPr>
          <p:cNvSpPr>
            <a:spLocks noGrp="1"/>
          </p:cNvSpPr>
          <p:nvPr>
            <p:ph idx="1"/>
          </p:nvPr>
        </p:nvSpPr>
        <p:spPr/>
        <p:txBody>
          <a:bodyPr/>
          <a:lstStyle/>
          <a:p>
            <a:r>
              <a:rPr lang="en-US" dirty="0"/>
              <a:t>If employer sends employee home on a precautionary quarantine, employee entitled to NY COVID-PSL protections.</a:t>
            </a:r>
          </a:p>
          <a:p>
            <a:r>
              <a:rPr lang="en-US"/>
              <a:t>HOWEVER, must obtain order.  </a:t>
            </a:r>
          </a:p>
        </p:txBody>
      </p:sp>
    </p:spTree>
    <p:extLst>
      <p:ext uri="{BB962C8B-B14F-4D97-AF65-F5344CB8AC3E}">
        <p14:creationId xmlns:p14="http://schemas.microsoft.com/office/powerpoint/2010/main" val="1024799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7CFFC-96E6-461D-9E4F-F7F38934B795}"/>
              </a:ext>
            </a:extLst>
          </p:cNvPr>
          <p:cNvSpPr>
            <a:spLocks noGrp="1"/>
          </p:cNvSpPr>
          <p:nvPr>
            <p:ph type="title"/>
          </p:nvPr>
        </p:nvSpPr>
        <p:spPr/>
        <p:txBody>
          <a:bodyPr/>
          <a:lstStyle/>
          <a:p>
            <a:r>
              <a:rPr lang="en-US" dirty="0"/>
              <a:t>How to Apply for Leave</a:t>
            </a:r>
          </a:p>
        </p:txBody>
      </p:sp>
      <p:sp>
        <p:nvSpPr>
          <p:cNvPr id="3" name="Content Placeholder 2">
            <a:extLst>
              <a:ext uri="{FF2B5EF4-FFF2-40B4-BE49-F238E27FC236}">
                <a16:creationId xmlns:a16="http://schemas.microsoft.com/office/drawing/2014/main" id="{BC7B9939-CE00-44D1-91A3-027CC14BD975}"/>
              </a:ext>
            </a:extLst>
          </p:cNvPr>
          <p:cNvSpPr>
            <a:spLocks noGrp="1"/>
          </p:cNvSpPr>
          <p:nvPr>
            <p:ph idx="1"/>
          </p:nvPr>
        </p:nvSpPr>
        <p:spPr/>
        <p:txBody>
          <a:bodyPr>
            <a:normAutofit fontScale="92500" lnSpcReduction="20000"/>
          </a:bodyPr>
          <a:lstStyle/>
          <a:p>
            <a:r>
              <a:rPr lang="en-US"/>
              <a:t>Employees do NOT have to apply for paid sick leave if their employer is required to </a:t>
            </a:r>
            <a:r>
              <a:rPr lang="en-US" dirty="0"/>
              <a:t>provide it to them.  However, employees need to apply for DB/PFL.</a:t>
            </a:r>
          </a:p>
          <a:p>
            <a:r>
              <a:rPr lang="en-US" dirty="0"/>
              <a:t>To apply for DBL/PFL, must complete employee sections of the required forms and mail them to employer: </a:t>
            </a:r>
          </a:p>
          <a:p>
            <a:pPr lvl="1"/>
            <a:r>
              <a:rPr lang="en-US" dirty="0"/>
              <a:t>Individual: </a:t>
            </a:r>
            <a:r>
              <a:rPr lang="en-US" u="sng" dirty="0">
                <a:hlinkClick r:id="rId2"/>
              </a:rPr>
              <a:t>http://docs.paidfamilyleave.ny.gov/content/main/forms/PFLDocs/scovid19.pdf</a:t>
            </a:r>
            <a:endParaRPr lang="en-US" u="sng" dirty="0"/>
          </a:p>
          <a:p>
            <a:pPr lvl="1"/>
            <a:r>
              <a:rPr lang="en-US" dirty="0"/>
              <a:t>Minor Child: </a:t>
            </a:r>
            <a:r>
              <a:rPr lang="en-US" u="sng" dirty="0">
                <a:hlinkClick r:id="rId3"/>
              </a:rPr>
              <a:t>http://docs.paidfamilyleave.ny.gov/content/main/forms/PFLDocs/ccovid19.pdf</a:t>
            </a:r>
            <a:endParaRPr lang="en-US" u="sng" dirty="0"/>
          </a:p>
          <a:p>
            <a:r>
              <a:rPr lang="en-US" i="1"/>
              <a:t>Translated forms available.  Follow this link to find them: </a:t>
            </a:r>
            <a:r>
              <a:rPr lang="en-US" dirty="0">
                <a:hlinkClick r:id="rId4"/>
              </a:rPr>
              <a:t>https://paidfamilyleave.ny.gov/new-york-paid-family-leave-covid-19-faqs</a:t>
            </a:r>
            <a:endParaRPr lang="en-US" i="1" dirty="0"/>
          </a:p>
          <a:p>
            <a:pPr lvl="1"/>
            <a:endParaRPr lang="en-US" dirty="0"/>
          </a:p>
          <a:p>
            <a:endParaRPr lang="en-US" dirty="0"/>
          </a:p>
        </p:txBody>
      </p:sp>
    </p:spTree>
    <p:extLst>
      <p:ext uri="{BB962C8B-B14F-4D97-AF65-F5344CB8AC3E}">
        <p14:creationId xmlns:p14="http://schemas.microsoft.com/office/powerpoint/2010/main" val="2963562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7E5EA-CC90-4A26-820A-8FD5047F2047}"/>
              </a:ext>
            </a:extLst>
          </p:cNvPr>
          <p:cNvSpPr>
            <a:spLocks noGrp="1"/>
          </p:cNvSpPr>
          <p:nvPr>
            <p:ph type="title"/>
          </p:nvPr>
        </p:nvSpPr>
        <p:spPr/>
        <p:txBody>
          <a:bodyPr/>
          <a:lstStyle/>
          <a:p>
            <a:r>
              <a:rPr lang="en-US" dirty="0"/>
              <a:t>How to Apply Continued</a:t>
            </a:r>
          </a:p>
        </p:txBody>
      </p:sp>
      <p:sp>
        <p:nvSpPr>
          <p:cNvPr id="3" name="Content Placeholder 2">
            <a:extLst>
              <a:ext uri="{FF2B5EF4-FFF2-40B4-BE49-F238E27FC236}">
                <a16:creationId xmlns:a16="http://schemas.microsoft.com/office/drawing/2014/main" id="{1F496F12-3C65-4C2A-815E-3275F40D8FC1}"/>
              </a:ext>
            </a:extLst>
          </p:cNvPr>
          <p:cNvSpPr>
            <a:spLocks noGrp="1"/>
          </p:cNvSpPr>
          <p:nvPr>
            <p:ph idx="1"/>
          </p:nvPr>
        </p:nvSpPr>
        <p:spPr/>
        <p:txBody>
          <a:bodyPr>
            <a:normAutofit fontScale="92500" lnSpcReduction="20000"/>
          </a:bodyPr>
          <a:lstStyle/>
          <a:p>
            <a:r>
              <a:rPr lang="en-US" dirty="0"/>
              <a:t>Employer has to complete employer sections and return to employee within 3 business days.  If not returned in time frame, employee can submit directly to employer’s disability and paid family leave insurance carrier. </a:t>
            </a:r>
          </a:p>
          <a:p>
            <a:pPr lvl="1"/>
            <a:r>
              <a:rPr lang="en-US" dirty="0"/>
              <a:t>To find insurance carrier:</a:t>
            </a:r>
          </a:p>
          <a:p>
            <a:pPr lvl="2"/>
            <a:r>
              <a:rPr lang="en-US" dirty="0"/>
              <a:t>Employee can ask employer, or</a:t>
            </a:r>
          </a:p>
          <a:p>
            <a:pPr lvl="2"/>
            <a:r>
              <a:rPr lang="en-US" dirty="0"/>
              <a:t>Search employer name using: </a:t>
            </a:r>
            <a:r>
              <a:rPr lang="en-US" dirty="0">
                <a:hlinkClick r:id="rId2"/>
              </a:rPr>
              <a:t>http://www.wcb.ny.gov/content/ebiz/icempcovsearch/icempcovsearch_overview.jsp</a:t>
            </a:r>
            <a:endParaRPr lang="en-US" dirty="0"/>
          </a:p>
          <a:p>
            <a:r>
              <a:rPr lang="en-US" dirty="0"/>
              <a:t>Employee must submit completed package with mandatory or precautionary order, insurance carrier within 30 days from the day leave started</a:t>
            </a:r>
          </a:p>
          <a:p>
            <a:r>
              <a:rPr lang="en-US" dirty="0"/>
              <a:t>Insurance carrier has to pay or deny within 18 days of receiving completed request.  </a:t>
            </a:r>
          </a:p>
        </p:txBody>
      </p:sp>
    </p:spTree>
    <p:extLst>
      <p:ext uri="{BB962C8B-B14F-4D97-AF65-F5344CB8AC3E}">
        <p14:creationId xmlns:p14="http://schemas.microsoft.com/office/powerpoint/2010/main" val="2365730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FBE3E-8160-4051-B6ED-3F7BFC88673D}"/>
              </a:ext>
            </a:extLst>
          </p:cNvPr>
          <p:cNvSpPr>
            <a:spLocks noGrp="1"/>
          </p:cNvSpPr>
          <p:nvPr>
            <p:ph type="title"/>
          </p:nvPr>
        </p:nvSpPr>
        <p:spPr/>
        <p:txBody>
          <a:bodyPr/>
          <a:lstStyle/>
          <a:p>
            <a:r>
              <a:rPr lang="en-US" dirty="0"/>
              <a:t>NY COVID-PSL</a:t>
            </a:r>
          </a:p>
        </p:txBody>
      </p:sp>
      <p:sp>
        <p:nvSpPr>
          <p:cNvPr id="3" name="Content Placeholder 2">
            <a:extLst>
              <a:ext uri="{FF2B5EF4-FFF2-40B4-BE49-F238E27FC236}">
                <a16:creationId xmlns:a16="http://schemas.microsoft.com/office/drawing/2014/main" id="{4F8585CE-4F62-4B36-BBAD-8F009D7519E9}"/>
              </a:ext>
            </a:extLst>
          </p:cNvPr>
          <p:cNvSpPr>
            <a:spLocks noGrp="1"/>
          </p:cNvSpPr>
          <p:nvPr>
            <p:ph idx="1"/>
          </p:nvPr>
        </p:nvSpPr>
        <p:spPr/>
        <p:txBody>
          <a:bodyPr>
            <a:normAutofit/>
          </a:bodyPr>
          <a:lstStyle/>
          <a:p>
            <a:pPr marL="0" indent="0" algn="ctr">
              <a:buNone/>
            </a:pPr>
            <a:r>
              <a:rPr lang="en-US" sz="3200" dirty="0"/>
              <a:t>AN ACT providing requirements for sick leave and provision of certain employee benefits when such employee is subject to a mandatory or precautionary order of quarantine or isolation.  </a:t>
            </a:r>
          </a:p>
          <a:p>
            <a:pPr marL="0" indent="0" algn="ctr">
              <a:buNone/>
            </a:pPr>
            <a:endParaRPr lang="en-US" sz="3200" dirty="0"/>
          </a:p>
        </p:txBody>
      </p:sp>
    </p:spTree>
    <p:extLst>
      <p:ext uri="{BB962C8B-B14F-4D97-AF65-F5344CB8AC3E}">
        <p14:creationId xmlns:p14="http://schemas.microsoft.com/office/powerpoint/2010/main" val="3568290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B2CC2-1C51-4E6C-AB48-0A51659CFDF8}"/>
              </a:ext>
            </a:extLst>
          </p:cNvPr>
          <p:cNvSpPr>
            <a:spLocks noGrp="1"/>
          </p:cNvSpPr>
          <p:nvPr>
            <p:ph type="title"/>
          </p:nvPr>
        </p:nvSpPr>
        <p:spPr/>
        <p:txBody>
          <a:bodyPr/>
          <a:lstStyle/>
          <a:p>
            <a:r>
              <a:rPr lang="en-US" dirty="0"/>
              <a:t>Recourse</a:t>
            </a:r>
          </a:p>
        </p:txBody>
      </p:sp>
      <p:sp>
        <p:nvSpPr>
          <p:cNvPr id="3" name="Content Placeholder 2">
            <a:extLst>
              <a:ext uri="{FF2B5EF4-FFF2-40B4-BE49-F238E27FC236}">
                <a16:creationId xmlns:a16="http://schemas.microsoft.com/office/drawing/2014/main" id="{640C6CA6-E969-4228-B34E-297BC51FBF2F}"/>
              </a:ext>
            </a:extLst>
          </p:cNvPr>
          <p:cNvSpPr>
            <a:spLocks noGrp="1"/>
          </p:cNvSpPr>
          <p:nvPr>
            <p:ph idx="1"/>
          </p:nvPr>
        </p:nvSpPr>
        <p:spPr/>
        <p:txBody>
          <a:bodyPr>
            <a:normAutofit fontScale="85000" lnSpcReduction="20000"/>
          </a:bodyPr>
          <a:lstStyle/>
          <a:p>
            <a:r>
              <a:rPr lang="en-US" dirty="0"/>
              <a:t>If employer fails to comply with leave law, file a complaint with the NYS DOL: </a:t>
            </a:r>
            <a:r>
              <a:rPr lang="en-US" dirty="0">
                <a:hlinkClick r:id="rId2"/>
              </a:rPr>
              <a:t>https://forms.ny.gov/s3/Department-of-Labor-COVID-19-Complaint-Form</a:t>
            </a:r>
            <a:endParaRPr lang="en-US" dirty="0"/>
          </a:p>
          <a:p>
            <a:r>
              <a:rPr lang="en-US"/>
              <a:t>If insurance company fails to comply or denies request, NYS guidance states employee can file a request for arbitration with alternative dispute resolution firm NAM (National </a:t>
            </a:r>
            <a:r>
              <a:rPr lang="en-US" dirty="0"/>
              <a:t>Arbitration and Mediation): </a:t>
            </a:r>
            <a:r>
              <a:rPr lang="en-US" dirty="0">
                <a:hlinkClick r:id="rId3"/>
              </a:rPr>
              <a:t>https://nyspfla.namadr.com/#/index</a:t>
            </a:r>
            <a:endParaRPr lang="en-US" dirty="0"/>
          </a:p>
          <a:p>
            <a:pPr lvl="1"/>
            <a:r>
              <a:rPr lang="en-US"/>
              <a:t>According to NYS guidance: “[i]f your request for Paid Family Leave is denied and you have already started your leave, you are not considered to be on Paid Family Leave, and it will be up to your employer to determine how to treat the time off.” </a:t>
            </a:r>
            <a:r>
              <a:rPr lang="en-US" i="1">
                <a:ea typeface="+mn-lt"/>
                <a:cs typeface="+mn-lt"/>
              </a:rPr>
              <a:t>If You Are Quarantined Yourself, </a:t>
            </a:r>
            <a:r>
              <a:rPr lang="en-US" dirty="0">
                <a:ea typeface="+mn-lt"/>
                <a:cs typeface="+mn-lt"/>
                <a:hlinkClick r:id="rId4"/>
              </a:rPr>
              <a:t>https://paidfamilyleave.ny.gov/if-you-are-quarantined-yourself</a:t>
            </a:r>
            <a:r>
              <a:rPr lang="en-US">
                <a:ea typeface="+mn-lt"/>
                <a:cs typeface="+mn-lt"/>
              </a:rPr>
              <a:t>. </a:t>
            </a:r>
          </a:p>
          <a:p>
            <a:r>
              <a:rPr lang="en-US">
                <a:ea typeface="+mn-lt"/>
                <a:cs typeface="+mn-lt"/>
              </a:rPr>
              <a:t>Despite NYS guidance on filing arbitration for both DB and PFL compliance and denial issues, NYS law did not change existing NYS DB law, which allows for appeals to the NYS Worker's Compensation Board.  NY PFL explicitly limits recourse to arbitration.  </a:t>
            </a:r>
            <a:endParaRPr lang="en-US" dirty="0">
              <a:ea typeface="+mn-lt"/>
              <a:cs typeface="+mn-lt"/>
            </a:endParaRPr>
          </a:p>
        </p:txBody>
      </p:sp>
    </p:spTree>
    <p:extLst>
      <p:ext uri="{BB962C8B-B14F-4D97-AF65-F5344CB8AC3E}">
        <p14:creationId xmlns:p14="http://schemas.microsoft.com/office/powerpoint/2010/main" val="2044159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01FA1-6095-4899-BAE0-907AF5C1FD82}"/>
              </a:ext>
            </a:extLst>
          </p:cNvPr>
          <p:cNvSpPr>
            <a:spLocks noGrp="1"/>
          </p:cNvSpPr>
          <p:nvPr>
            <p:ph type="title"/>
          </p:nvPr>
        </p:nvSpPr>
        <p:spPr/>
        <p:txBody>
          <a:bodyPr>
            <a:normAutofit fontScale="90000"/>
          </a:bodyPr>
          <a:lstStyle/>
          <a:p>
            <a:r>
              <a:rPr lang="en-US" dirty="0"/>
              <a:t>NY COVID-19 and the Federal Families First Coronavirus Response Act (“FFCRA”)</a:t>
            </a:r>
          </a:p>
        </p:txBody>
      </p:sp>
      <p:sp>
        <p:nvSpPr>
          <p:cNvPr id="3" name="Content Placeholder 2">
            <a:extLst>
              <a:ext uri="{FF2B5EF4-FFF2-40B4-BE49-F238E27FC236}">
                <a16:creationId xmlns:a16="http://schemas.microsoft.com/office/drawing/2014/main" id="{139FDA0B-99B7-4B4F-82BA-B3BFA9201C9A}"/>
              </a:ext>
            </a:extLst>
          </p:cNvPr>
          <p:cNvSpPr>
            <a:spLocks noGrp="1"/>
          </p:cNvSpPr>
          <p:nvPr>
            <p:ph idx="1"/>
          </p:nvPr>
        </p:nvSpPr>
        <p:spPr/>
        <p:txBody>
          <a:bodyPr/>
          <a:lstStyle/>
          <a:p>
            <a:r>
              <a:rPr lang="en-US" dirty="0"/>
              <a:t>NY COVID-19 provided a provision that if the federal government passes a sick leave act related to COVID-19, federal law would be controlling.  However, if NY law provides greater benefits than federal law, NY would provide the difference between federal and state law.  </a:t>
            </a:r>
          </a:p>
          <a:p>
            <a:r>
              <a:rPr lang="en-US" dirty="0"/>
              <a:t>Since enactment of NY COVID-19, the federal government passed FFCRA, which includes the Emergency Paid Sick Leave Act (“EPSLA”)</a:t>
            </a:r>
          </a:p>
          <a:p>
            <a:pPr marL="0" indent="0">
              <a:buNone/>
            </a:pPr>
            <a:endParaRPr lang="en-US" dirty="0"/>
          </a:p>
        </p:txBody>
      </p:sp>
    </p:spTree>
    <p:extLst>
      <p:ext uri="{BB962C8B-B14F-4D97-AF65-F5344CB8AC3E}">
        <p14:creationId xmlns:p14="http://schemas.microsoft.com/office/powerpoint/2010/main" val="152002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45CD4-EF15-445D-87F2-5D2BE856B562}"/>
              </a:ext>
            </a:extLst>
          </p:cNvPr>
          <p:cNvSpPr>
            <a:spLocks noGrp="1"/>
          </p:cNvSpPr>
          <p:nvPr>
            <p:ph type="title"/>
          </p:nvPr>
        </p:nvSpPr>
        <p:spPr/>
        <p:txBody>
          <a:bodyPr/>
          <a:lstStyle/>
          <a:p>
            <a:r>
              <a:rPr lang="en-US" dirty="0"/>
              <a:t>NY COVID-PSL and EPSLA</a:t>
            </a:r>
          </a:p>
        </p:txBody>
      </p:sp>
      <p:sp>
        <p:nvSpPr>
          <p:cNvPr id="3" name="Content Placeholder 2">
            <a:extLst>
              <a:ext uri="{FF2B5EF4-FFF2-40B4-BE49-F238E27FC236}">
                <a16:creationId xmlns:a16="http://schemas.microsoft.com/office/drawing/2014/main" id="{76E627FB-07CD-4393-97BB-C63E1726EFF0}"/>
              </a:ext>
            </a:extLst>
          </p:cNvPr>
          <p:cNvSpPr>
            <a:spLocks noGrp="1"/>
          </p:cNvSpPr>
          <p:nvPr>
            <p:ph idx="1"/>
          </p:nvPr>
        </p:nvSpPr>
        <p:spPr/>
        <p:txBody>
          <a:bodyPr>
            <a:normAutofit fontScale="77500" lnSpcReduction="20000"/>
          </a:bodyPr>
          <a:lstStyle/>
          <a:p>
            <a:pPr fontAlgn="base"/>
            <a:r>
              <a:rPr lang="en-US" dirty="0"/>
              <a:t>Only applies to situations where someone is either subject to or their minor child is subject to a mandatory or precautionary order of quarantine or isolation  </a:t>
            </a:r>
          </a:p>
          <a:p>
            <a:pPr lvl="1" fontAlgn="base"/>
            <a:r>
              <a:rPr lang="en-US" dirty="0"/>
              <a:t>Max paid benefit under EPSLA is $511 per day.  If employee is eligible for NY COVID-PSL and EPSLA, allowed to collect anything above amount received under EPSLA in PAID leave (uncapped) and up to the maximum amount allowed for DB/PFL for periods of UNPAID leave.   </a:t>
            </a:r>
          </a:p>
          <a:p>
            <a:pPr lvl="1" fontAlgn="base"/>
            <a:r>
              <a:rPr lang="en-US" dirty="0"/>
              <a:t>After EPSLA exhausted, can collect under NY COVID-PSL if allowed to by law.   </a:t>
            </a:r>
          </a:p>
          <a:p>
            <a:pPr lvl="1" fontAlgn="base"/>
            <a:r>
              <a:rPr lang="en-US" dirty="0"/>
              <a:t>If employer employs more than 500 employees, EPSLA doesn’t apply, but can 14 paid days of leave under NY COVID-PSL.  </a:t>
            </a:r>
          </a:p>
          <a:p>
            <a:pPr lvl="1" fontAlgn="base"/>
            <a:r>
              <a:rPr lang="en-US" dirty="0"/>
              <a:t>If traveled to country subject to level 2 or level 3 health notice issued by CDC (subject to notice requirements), cannot take leave under NYS law, but must take leave under EPSLA if eligible otherwise.   </a:t>
            </a:r>
          </a:p>
          <a:p>
            <a:pPr lvl="1"/>
            <a:r>
              <a:rPr lang="en-US"/>
              <a:t>If ineligible due to an EPSLA exemption and leave is due to an order, may be eligible </a:t>
            </a:r>
            <a:r>
              <a:rPr lang="en-US" dirty="0"/>
              <a:t>under NY COVID-PSL.  </a:t>
            </a:r>
          </a:p>
          <a:p>
            <a:pPr marL="457200" lvl="1" indent="0">
              <a:buNone/>
            </a:pPr>
            <a:endParaRPr lang="en-US" dirty="0"/>
          </a:p>
          <a:p>
            <a:endParaRPr lang="en-US" dirty="0"/>
          </a:p>
        </p:txBody>
      </p:sp>
    </p:spTree>
    <p:extLst>
      <p:ext uri="{BB962C8B-B14F-4D97-AF65-F5344CB8AC3E}">
        <p14:creationId xmlns:p14="http://schemas.microsoft.com/office/powerpoint/2010/main" val="2580976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9E2F-238C-4048-854F-98C3A4978AAD}"/>
              </a:ext>
            </a:extLst>
          </p:cNvPr>
          <p:cNvSpPr>
            <a:spLocks noGrp="1"/>
          </p:cNvSpPr>
          <p:nvPr>
            <p:ph type="title"/>
          </p:nvPr>
        </p:nvSpPr>
        <p:spPr/>
        <p:txBody>
          <a:bodyPr/>
          <a:lstStyle/>
          <a:p>
            <a:r>
              <a:rPr lang="en-US" dirty="0"/>
              <a:t>Questions Regarding NY COVID-19</a:t>
            </a:r>
          </a:p>
        </p:txBody>
      </p:sp>
      <p:sp>
        <p:nvSpPr>
          <p:cNvPr id="3" name="Content Placeholder 2">
            <a:extLst>
              <a:ext uri="{FF2B5EF4-FFF2-40B4-BE49-F238E27FC236}">
                <a16:creationId xmlns:a16="http://schemas.microsoft.com/office/drawing/2014/main" id="{CD09021F-932A-49BF-937E-C56990CC717D}"/>
              </a:ext>
            </a:extLst>
          </p:cNvPr>
          <p:cNvSpPr>
            <a:spLocks noGrp="1"/>
          </p:cNvSpPr>
          <p:nvPr>
            <p:ph idx="1"/>
          </p:nvPr>
        </p:nvSpPr>
        <p:spPr/>
        <p:txBody>
          <a:bodyPr>
            <a:normAutofit/>
          </a:bodyPr>
          <a:lstStyle/>
          <a:p>
            <a:r>
              <a:rPr lang="en-US" sz="4800" dirty="0"/>
              <a:t>Call Novel Coronavirus (COVID-19) Paid Sick Leave Hotline: 844-337-6303</a:t>
            </a:r>
          </a:p>
          <a:p>
            <a:r>
              <a:rPr lang="en-US" sz="4800" dirty="0"/>
              <a:t>For more information: ny.gov/</a:t>
            </a:r>
            <a:r>
              <a:rPr lang="en-US" sz="4800" dirty="0" err="1"/>
              <a:t>COVIDpaidsickleave</a:t>
            </a:r>
            <a:endParaRPr lang="en-US" sz="4800" dirty="0"/>
          </a:p>
          <a:p>
            <a:endParaRPr lang="en-US" sz="4800" dirty="0"/>
          </a:p>
        </p:txBody>
      </p:sp>
    </p:spTree>
    <p:extLst>
      <p:ext uri="{BB962C8B-B14F-4D97-AF65-F5344CB8AC3E}">
        <p14:creationId xmlns:p14="http://schemas.microsoft.com/office/powerpoint/2010/main" val="4055337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49D8B-6F22-4E1E-9EA9-B192512FA8AD}"/>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B13450CE-5054-4046-A1DC-2D1590D7BF6B}"/>
              </a:ext>
            </a:extLst>
          </p:cNvPr>
          <p:cNvSpPr>
            <a:spLocks noGrp="1"/>
          </p:cNvSpPr>
          <p:nvPr>
            <p:ph idx="1"/>
          </p:nvPr>
        </p:nvSpPr>
        <p:spPr/>
        <p:txBody>
          <a:bodyPr>
            <a:normAutofit fontScale="55000" lnSpcReduction="20000"/>
          </a:bodyPr>
          <a:lstStyle/>
          <a:p>
            <a:r>
              <a:rPr lang="en-US" dirty="0"/>
              <a:t>NY COVID-PSL Text: </a:t>
            </a:r>
            <a:r>
              <a:rPr lang="en-US" dirty="0">
                <a:hlinkClick r:id="rId2"/>
              </a:rPr>
              <a:t>https://legislation.nysenate.gov/pdf/bills/2019/s8091</a:t>
            </a:r>
            <a:endParaRPr lang="en-US" dirty="0"/>
          </a:p>
          <a:p>
            <a:r>
              <a:rPr lang="en-US" dirty="0"/>
              <a:t>“New York Paid Family Leave COVID-19: Frequently Asked Questions” </a:t>
            </a:r>
            <a:r>
              <a:rPr lang="en-US" dirty="0">
                <a:hlinkClick r:id="rId3"/>
              </a:rPr>
              <a:t>https://paidfamilyleave.ny.gov/new-york-paid-family-leave-covid-19-faqs</a:t>
            </a:r>
            <a:endParaRPr lang="en-US" dirty="0"/>
          </a:p>
          <a:p>
            <a:r>
              <a:rPr lang="en-US" dirty="0"/>
              <a:t>“If You Are Quarantined Yourself: Taking job-protected paid time off for your own quarantine” </a:t>
            </a:r>
            <a:r>
              <a:rPr lang="en-US" dirty="0">
                <a:hlinkClick r:id="rId4"/>
              </a:rPr>
              <a:t>https://paidfamilyleave.ny.gov/if-you-are-quarantined-yourself</a:t>
            </a:r>
            <a:endParaRPr lang="en-US" dirty="0"/>
          </a:p>
          <a:p>
            <a:r>
              <a:rPr lang="en-US" dirty="0"/>
              <a:t>“If Your Minor Dependent Child is Quarantined” </a:t>
            </a:r>
            <a:r>
              <a:rPr lang="en-US" dirty="0">
                <a:hlinkClick r:id="rId5"/>
              </a:rPr>
              <a:t>https://paidfamilyleave.ny.gov/if-your-minor-dependent-child-quarantined</a:t>
            </a:r>
            <a:endParaRPr lang="en-US" dirty="0"/>
          </a:p>
          <a:p>
            <a:r>
              <a:rPr lang="en-US" dirty="0"/>
              <a:t>Fact sheet for employees: </a:t>
            </a:r>
            <a:r>
              <a:rPr lang="en-US" dirty="0">
                <a:hlinkClick r:id="rId6"/>
              </a:rPr>
              <a:t>https://paidfamilyleave.ny.gov/system/files/documents/2020/03/covid-19-sick-leave-employees.pdf</a:t>
            </a:r>
            <a:endParaRPr lang="en-US" dirty="0"/>
          </a:p>
          <a:p>
            <a:r>
              <a:rPr lang="en-US" dirty="0"/>
              <a:t>Obtaining an order guidance: </a:t>
            </a:r>
            <a:r>
              <a:rPr lang="en-US" dirty="0">
                <a:hlinkClick r:id="rId7"/>
              </a:rPr>
              <a:t>https://paidfamilyleave.ny.gov/system/files/documents/2020/03/obtaining-order-of-quarantine.pdf</a:t>
            </a:r>
            <a:endParaRPr lang="en-US" dirty="0"/>
          </a:p>
          <a:p>
            <a:r>
              <a:rPr lang="en-US" dirty="0"/>
              <a:t>“The Intersection of New York’s Emergency Paid Sick Leave Law and the Federal Families First Coronavirus Response Act,” by Jessica Baquet: </a:t>
            </a:r>
            <a:r>
              <a:rPr lang="en-US" dirty="0">
                <a:hlinkClick r:id="rId8"/>
              </a:rPr>
              <a:t>https://www.nylaborandemploymentlaw.com/2020/03/the-intersection-of-new-yorks-emergency-paid-sick-leave-law-and-the-federal-families-first-coronavirus-response-act/</a:t>
            </a:r>
            <a:endParaRPr lang="en-US" dirty="0"/>
          </a:p>
          <a:p>
            <a:r>
              <a:rPr lang="en-US" dirty="0"/>
              <a:t>“New York Issues Important Guidance on COVID-19 Quarantine Leave Law” by Michael Arnold &amp; Corbin Carter: </a:t>
            </a:r>
            <a:r>
              <a:rPr lang="en-US" dirty="0">
                <a:hlinkClick r:id="rId9"/>
              </a:rPr>
              <a:t>https://www.natlawreview.com/article/new-york-issues-important-guidance-covid-19-quarantine-leave-law</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1095704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44C30A-7B27-4903-90FF-8D5BB34C3A38}"/>
              </a:ext>
            </a:extLst>
          </p:cNvPr>
          <p:cNvSpPr/>
          <p:nvPr/>
        </p:nvSpPr>
        <p:spPr>
          <a:xfrm>
            <a:off x="921026" y="1012954"/>
            <a:ext cx="10349947" cy="4832092"/>
          </a:xfrm>
          <a:prstGeom prst="rect">
            <a:avLst/>
          </a:prstGeom>
        </p:spPr>
        <p:txBody>
          <a:bodyPr wrap="square">
            <a:spAutoFit/>
          </a:bodyPr>
          <a:lstStyle/>
          <a:p>
            <a:r>
              <a:rPr lang="en-US" sz="2800" dirty="0">
                <a:latin typeface="+mj-lt"/>
                <a:ea typeface="Calibri" panose="020F0502020204030204" pitchFamily="34" charset="0"/>
              </a:rPr>
              <a:t>This presentation contains legal information prepared by LSHV and it not to be construed as legal advice.</a:t>
            </a:r>
          </a:p>
          <a:p>
            <a:r>
              <a:rPr lang="en-US" sz="2800" dirty="0">
                <a:latin typeface="+mj-lt"/>
                <a:ea typeface="Calibri" panose="020F0502020204030204" pitchFamily="34" charset="0"/>
              </a:rPr>
              <a:t> </a:t>
            </a:r>
          </a:p>
          <a:p>
            <a:r>
              <a:rPr lang="en-US" sz="2800" dirty="0">
                <a:latin typeface="+mj-lt"/>
                <a:ea typeface="Calibri" panose="020F0502020204030204" pitchFamily="34" charset="0"/>
              </a:rPr>
              <a:t>Unless otherwise noted, the content contained herein, including graphic images, buttons and text, are the exclusive property of LSHV.  Except for personal use, these items may not be copied, distributed, displayed, reproduced, or transmitted in any form or by any means, electronic, mechanical, photocopying, recording, or otherwise without prior written permission of LSHV.  This information was prepared on 5/20/2020.</a:t>
            </a:r>
          </a:p>
          <a:p>
            <a:r>
              <a:rPr lang="en-US" sz="2800" dirty="0">
                <a:latin typeface="+mj-lt"/>
                <a:ea typeface="Calibri" panose="020F0502020204030204" pitchFamily="34" charset="0"/>
              </a:rPr>
              <a:t>Please note that any applicable laws, orders and directives are subject to change.</a:t>
            </a:r>
          </a:p>
        </p:txBody>
      </p:sp>
    </p:spTree>
    <p:extLst>
      <p:ext uri="{BB962C8B-B14F-4D97-AF65-F5344CB8AC3E}">
        <p14:creationId xmlns:p14="http://schemas.microsoft.com/office/powerpoint/2010/main" val="1492645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7C822-42E0-4080-BA8A-117DD414556F}"/>
              </a:ext>
            </a:extLst>
          </p:cNvPr>
          <p:cNvSpPr>
            <a:spLocks noGrp="1"/>
          </p:cNvSpPr>
          <p:nvPr>
            <p:ph type="title"/>
          </p:nvPr>
        </p:nvSpPr>
        <p:spPr/>
        <p:txBody>
          <a:bodyPr>
            <a:normAutofit fontScale="90000"/>
          </a:bodyPr>
          <a:lstStyle/>
          <a:p>
            <a:r>
              <a:rPr lang="en-US" dirty="0"/>
              <a:t>Mandatory or Precautionary Order of Quarantine or Isolation due to COVID-19</a:t>
            </a:r>
          </a:p>
        </p:txBody>
      </p:sp>
      <p:sp>
        <p:nvSpPr>
          <p:cNvPr id="3" name="Content Placeholder 2">
            <a:extLst>
              <a:ext uri="{FF2B5EF4-FFF2-40B4-BE49-F238E27FC236}">
                <a16:creationId xmlns:a16="http://schemas.microsoft.com/office/drawing/2014/main" id="{6377C009-67EC-46CC-91F3-CC629D7104F6}"/>
              </a:ext>
            </a:extLst>
          </p:cNvPr>
          <p:cNvSpPr>
            <a:spLocks noGrp="1"/>
          </p:cNvSpPr>
          <p:nvPr>
            <p:ph idx="1"/>
          </p:nvPr>
        </p:nvSpPr>
        <p:spPr/>
        <p:txBody>
          <a:bodyPr/>
          <a:lstStyle/>
          <a:p>
            <a:r>
              <a:rPr lang="en-US" dirty="0"/>
              <a:t>Leave can only be granted when employee is the subject of a mandatory or precautionary order of quarantine or isolation due to COVID-19.</a:t>
            </a:r>
          </a:p>
          <a:p>
            <a:r>
              <a:rPr lang="en-US" dirty="0"/>
              <a:t>Order “shall mean a mandatory or precautionary order of quarantine or isolation issued by the state of New York, the department of health, local board of health, or any government entity duly authorized to issued such order due to COVID-19. “ (</a:t>
            </a:r>
            <a:r>
              <a:rPr lang="en-US" dirty="0">
                <a:ea typeface="+mn-lt"/>
                <a:cs typeface="+mn-lt"/>
              </a:rPr>
              <a:t>2019 Bill Text NY S.B. 8091)</a:t>
            </a:r>
            <a:endParaRPr lang="en-US" i="1" dirty="0"/>
          </a:p>
        </p:txBody>
      </p:sp>
    </p:spTree>
    <p:extLst>
      <p:ext uri="{BB962C8B-B14F-4D97-AF65-F5344CB8AC3E}">
        <p14:creationId xmlns:p14="http://schemas.microsoft.com/office/powerpoint/2010/main" val="2066290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C1CD7-457F-4595-92EA-099ACB65AA2F}"/>
              </a:ext>
            </a:extLst>
          </p:cNvPr>
          <p:cNvSpPr>
            <a:spLocks noGrp="1"/>
          </p:cNvSpPr>
          <p:nvPr>
            <p:ph type="title"/>
          </p:nvPr>
        </p:nvSpPr>
        <p:spPr/>
        <p:txBody>
          <a:bodyPr>
            <a:normAutofit fontScale="90000"/>
          </a:bodyPr>
          <a:lstStyle/>
          <a:p>
            <a:r>
              <a:rPr lang="en-US" dirty="0"/>
              <a:t>Small Employers (1-10 employees as of 2020)</a:t>
            </a:r>
          </a:p>
        </p:txBody>
      </p:sp>
      <p:sp>
        <p:nvSpPr>
          <p:cNvPr id="3" name="Content Placeholder 2">
            <a:extLst>
              <a:ext uri="{FF2B5EF4-FFF2-40B4-BE49-F238E27FC236}">
                <a16:creationId xmlns:a16="http://schemas.microsoft.com/office/drawing/2014/main" id="{B777C040-BCC8-44B5-BC65-8AD4F16399A3}"/>
              </a:ext>
            </a:extLst>
          </p:cNvPr>
          <p:cNvSpPr>
            <a:spLocks noGrp="1"/>
          </p:cNvSpPr>
          <p:nvPr>
            <p:ph idx="1"/>
          </p:nvPr>
        </p:nvSpPr>
        <p:spPr>
          <a:xfrm>
            <a:off x="1295402" y="2285999"/>
            <a:ext cx="9601196" cy="3318936"/>
          </a:xfrm>
        </p:spPr>
        <p:txBody>
          <a:bodyPr>
            <a:normAutofit lnSpcReduction="10000"/>
          </a:bodyPr>
          <a:lstStyle/>
          <a:p>
            <a:endParaRPr lang="en-US" dirty="0"/>
          </a:p>
          <a:p>
            <a:r>
              <a:rPr lang="en-US" dirty="0"/>
              <a:t>Business net income of less than 1 million dollars:</a:t>
            </a:r>
          </a:p>
          <a:p>
            <a:pPr lvl="1"/>
            <a:r>
              <a:rPr lang="en-US" dirty="0"/>
              <a:t>Employee has right to unpaid leave for duration of order. </a:t>
            </a:r>
          </a:p>
          <a:p>
            <a:pPr lvl="1"/>
            <a:r>
              <a:rPr lang="en-US" dirty="0"/>
              <a:t>Can use disability benefits ("DB")/Paid Family Leave ("PFL") during unpaid leave.</a:t>
            </a:r>
          </a:p>
          <a:p>
            <a:r>
              <a:rPr lang="en-US" dirty="0"/>
              <a:t>Business net income of more than 1 million dollars:</a:t>
            </a:r>
          </a:p>
          <a:p>
            <a:pPr lvl="1"/>
            <a:r>
              <a:rPr lang="en-US" dirty="0"/>
              <a:t>5 days paid (no cap) sick leave with unpaid leave for remainder of order. </a:t>
            </a:r>
          </a:p>
          <a:p>
            <a:pPr lvl="1"/>
            <a:r>
              <a:rPr lang="en-US" dirty="0"/>
              <a:t>Can use DB/PFL during unpaid leave.</a:t>
            </a:r>
          </a:p>
          <a:p>
            <a:endParaRPr lang="en-US" dirty="0"/>
          </a:p>
        </p:txBody>
      </p:sp>
    </p:spTree>
    <p:extLst>
      <p:ext uri="{BB962C8B-B14F-4D97-AF65-F5344CB8AC3E}">
        <p14:creationId xmlns:p14="http://schemas.microsoft.com/office/powerpoint/2010/main" val="2448431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C6DEB-6B67-4912-8A16-0E35966F57B1}"/>
              </a:ext>
            </a:extLst>
          </p:cNvPr>
          <p:cNvSpPr>
            <a:spLocks noGrp="1"/>
          </p:cNvSpPr>
          <p:nvPr>
            <p:ph type="title"/>
          </p:nvPr>
        </p:nvSpPr>
        <p:spPr/>
        <p:txBody>
          <a:bodyPr>
            <a:normAutofit fontScale="90000"/>
          </a:bodyPr>
          <a:lstStyle/>
          <a:p>
            <a:r>
              <a:rPr lang="en-US" dirty="0"/>
              <a:t>Medium Employers (11-99 employees as of 2020)</a:t>
            </a:r>
          </a:p>
        </p:txBody>
      </p:sp>
      <p:sp>
        <p:nvSpPr>
          <p:cNvPr id="3" name="Content Placeholder 2">
            <a:extLst>
              <a:ext uri="{FF2B5EF4-FFF2-40B4-BE49-F238E27FC236}">
                <a16:creationId xmlns:a16="http://schemas.microsoft.com/office/drawing/2014/main" id="{DEA4205C-EA0F-4F5D-BFE2-5DB228F976EE}"/>
              </a:ext>
            </a:extLst>
          </p:cNvPr>
          <p:cNvSpPr>
            <a:spLocks noGrp="1"/>
          </p:cNvSpPr>
          <p:nvPr>
            <p:ph idx="1"/>
          </p:nvPr>
        </p:nvSpPr>
        <p:spPr/>
        <p:txBody>
          <a:bodyPr/>
          <a:lstStyle/>
          <a:p>
            <a:r>
              <a:rPr lang="en-US" dirty="0"/>
              <a:t>5 days paid leave (no cap) and unpaid leave for the remainder of the order.  </a:t>
            </a:r>
          </a:p>
          <a:p>
            <a:r>
              <a:rPr lang="en-US" dirty="0"/>
              <a:t>Employee can utilize DB/PFL for duration of unpaid leave.  </a:t>
            </a:r>
          </a:p>
        </p:txBody>
      </p:sp>
    </p:spTree>
    <p:extLst>
      <p:ext uri="{BB962C8B-B14F-4D97-AF65-F5344CB8AC3E}">
        <p14:creationId xmlns:p14="http://schemas.microsoft.com/office/powerpoint/2010/main" val="2478420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7A776-3B00-45C3-9DEC-0F704ADBBA69}"/>
              </a:ext>
            </a:extLst>
          </p:cNvPr>
          <p:cNvSpPr>
            <a:spLocks noGrp="1"/>
          </p:cNvSpPr>
          <p:nvPr>
            <p:ph type="title"/>
          </p:nvPr>
        </p:nvSpPr>
        <p:spPr/>
        <p:txBody>
          <a:bodyPr>
            <a:normAutofit fontScale="90000"/>
          </a:bodyPr>
          <a:lstStyle/>
          <a:p>
            <a:r>
              <a:rPr lang="en-US" dirty="0"/>
              <a:t>Large Employers (100 or more employees as of 2020) and Public Employers</a:t>
            </a:r>
          </a:p>
        </p:txBody>
      </p:sp>
      <p:sp>
        <p:nvSpPr>
          <p:cNvPr id="3" name="Content Placeholder 2">
            <a:extLst>
              <a:ext uri="{FF2B5EF4-FFF2-40B4-BE49-F238E27FC236}">
                <a16:creationId xmlns:a16="http://schemas.microsoft.com/office/drawing/2014/main" id="{5C349C9E-0EF8-4A3D-8644-113E9781C627}"/>
              </a:ext>
            </a:extLst>
          </p:cNvPr>
          <p:cNvSpPr>
            <a:spLocks noGrp="1"/>
          </p:cNvSpPr>
          <p:nvPr>
            <p:ph idx="1"/>
          </p:nvPr>
        </p:nvSpPr>
        <p:spPr/>
        <p:txBody>
          <a:bodyPr/>
          <a:lstStyle/>
          <a:p>
            <a:r>
              <a:rPr lang="en-US" dirty="0"/>
              <a:t>Employees are entitled to 14 days paid (no cap) sick leave.  </a:t>
            </a:r>
          </a:p>
          <a:p>
            <a:r>
              <a:rPr lang="en-US" b="1" i="1" dirty="0"/>
              <a:t>No language granting unpaid leave or ability to use DB/PFL</a:t>
            </a:r>
          </a:p>
        </p:txBody>
      </p:sp>
    </p:spTree>
    <p:extLst>
      <p:ext uri="{BB962C8B-B14F-4D97-AF65-F5344CB8AC3E}">
        <p14:creationId xmlns:p14="http://schemas.microsoft.com/office/powerpoint/2010/main" val="1631788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A572C-F11B-4BF9-A978-C684A54A048A}"/>
              </a:ext>
            </a:extLst>
          </p:cNvPr>
          <p:cNvSpPr>
            <a:spLocks noGrp="1"/>
          </p:cNvSpPr>
          <p:nvPr>
            <p:ph type="title"/>
          </p:nvPr>
        </p:nvSpPr>
        <p:spPr/>
        <p:txBody>
          <a:bodyPr/>
          <a:lstStyle/>
          <a:p>
            <a:r>
              <a:rPr lang="en-US" dirty="0"/>
              <a:t>Disability Benefits and Paid Family Leave</a:t>
            </a:r>
          </a:p>
        </p:txBody>
      </p:sp>
      <p:sp>
        <p:nvSpPr>
          <p:cNvPr id="3" name="Content Placeholder 2">
            <a:extLst>
              <a:ext uri="{FF2B5EF4-FFF2-40B4-BE49-F238E27FC236}">
                <a16:creationId xmlns:a16="http://schemas.microsoft.com/office/drawing/2014/main" id="{3780360C-C75A-4754-89DE-0BE54BFA0CBD}"/>
              </a:ext>
            </a:extLst>
          </p:cNvPr>
          <p:cNvSpPr>
            <a:spLocks noGrp="1"/>
          </p:cNvSpPr>
          <p:nvPr>
            <p:ph idx="1"/>
          </p:nvPr>
        </p:nvSpPr>
        <p:spPr/>
        <p:txBody>
          <a:bodyPr>
            <a:normAutofit fontScale="92500" lnSpcReduction="20000"/>
          </a:bodyPr>
          <a:lstStyle/>
          <a:p>
            <a:r>
              <a:rPr lang="en-US" dirty="0"/>
              <a:t>PFL can be taken for an individual subject to order during unpaid leave or parent to provide care for a minor dependent child who is subject to an order. </a:t>
            </a:r>
          </a:p>
          <a:p>
            <a:pPr lvl="1"/>
            <a:r>
              <a:rPr lang="en-US" dirty="0"/>
              <a:t>Note: Based on NY state guidance, leave under act for minor child is treated differently than for self.  Only entitled to PFL, no paid leave directly from employer and no DB.  (NY COVID-PSL; </a:t>
            </a:r>
            <a:r>
              <a:rPr lang="en-US" dirty="0">
                <a:ea typeface="+mn-lt"/>
                <a:cs typeface="+mn-lt"/>
                <a:hlinkClick r:id="rId2"/>
              </a:rPr>
              <a:t>https://paidfamilyleave.ny.gov/if-your-minor-dependent-child-quarantined</a:t>
            </a:r>
            <a:r>
              <a:rPr lang="en-US" dirty="0">
                <a:ea typeface="+mn-lt"/>
                <a:cs typeface="+mn-lt"/>
              </a:rPr>
              <a:t>; </a:t>
            </a:r>
            <a:r>
              <a:rPr lang="en-US" dirty="0">
                <a:ea typeface="+mn-lt"/>
                <a:cs typeface="+mn-lt"/>
                <a:hlinkClick r:id="rId3"/>
              </a:rPr>
              <a:t>https://paidfamilyleave.ny.gov/covid-19-paid-leave-guidance-employers</a:t>
            </a:r>
            <a:r>
              <a:rPr lang="en-US" dirty="0">
                <a:ea typeface="+mn-lt"/>
                <a:cs typeface="+mn-lt"/>
              </a:rPr>
              <a:t>.</a:t>
            </a:r>
            <a:endParaRPr lang="en-US" dirty="0"/>
          </a:p>
          <a:p>
            <a:r>
              <a:rPr lang="en-US" dirty="0"/>
              <a:t>Disability benefits expanded to include individuals subject to order and 1 week waiting period eliminated.  </a:t>
            </a:r>
          </a:p>
          <a:p>
            <a:r>
              <a:rPr lang="en-US" dirty="0"/>
              <a:t>If eligible for both, can receive both concurrently.  Immediately available first day of unpaid leave.</a:t>
            </a:r>
          </a:p>
        </p:txBody>
      </p:sp>
    </p:spTree>
    <p:extLst>
      <p:ext uri="{BB962C8B-B14F-4D97-AF65-F5344CB8AC3E}">
        <p14:creationId xmlns:p14="http://schemas.microsoft.com/office/powerpoint/2010/main" val="1197049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3480D-2797-49F5-B3F9-7595B55F8FA4}"/>
              </a:ext>
            </a:extLst>
          </p:cNvPr>
          <p:cNvSpPr>
            <a:spLocks noGrp="1"/>
          </p:cNvSpPr>
          <p:nvPr>
            <p:ph type="title"/>
          </p:nvPr>
        </p:nvSpPr>
        <p:spPr/>
        <p:txBody>
          <a:bodyPr>
            <a:normAutofit fontScale="90000"/>
          </a:bodyPr>
          <a:lstStyle/>
          <a:p>
            <a:r>
              <a:rPr lang="en-US" dirty="0"/>
              <a:t>Disability Benefits and Paid Family Leave (continued)</a:t>
            </a:r>
          </a:p>
        </p:txBody>
      </p:sp>
      <p:sp>
        <p:nvSpPr>
          <p:cNvPr id="3" name="Content Placeholder 2">
            <a:extLst>
              <a:ext uri="{FF2B5EF4-FFF2-40B4-BE49-F238E27FC236}">
                <a16:creationId xmlns:a16="http://schemas.microsoft.com/office/drawing/2014/main" id="{A5615171-68ED-4707-A2AD-E8A2C168B6E4}"/>
              </a:ext>
            </a:extLst>
          </p:cNvPr>
          <p:cNvSpPr>
            <a:spLocks noGrp="1"/>
          </p:cNvSpPr>
          <p:nvPr>
            <p:ph idx="1"/>
          </p:nvPr>
        </p:nvSpPr>
        <p:spPr/>
        <p:txBody>
          <a:bodyPr>
            <a:normAutofit fontScale="92500" lnSpcReduction="20000"/>
          </a:bodyPr>
          <a:lstStyle/>
          <a:p>
            <a:r>
              <a:rPr lang="en-US" dirty="0"/>
              <a:t>Can take up to the maximum amount of PFL available (up to $840.70 weekly in 2020)</a:t>
            </a:r>
          </a:p>
          <a:p>
            <a:r>
              <a:rPr lang="en-US" dirty="0"/>
              <a:t>Disability benefits up to maximum of $2,043 weekly</a:t>
            </a:r>
          </a:p>
          <a:p>
            <a:r>
              <a:rPr lang="en-US" dirty="0"/>
              <a:t>How is benefit calculated: </a:t>
            </a:r>
          </a:p>
          <a:p>
            <a:pPr lvl="1"/>
            <a:r>
              <a:rPr lang="en-US" dirty="0"/>
              <a:t>Can take up to:</a:t>
            </a:r>
          </a:p>
          <a:p>
            <a:pPr lvl="2"/>
            <a:r>
              <a:rPr lang="en-US" dirty="0"/>
              <a:t>Max allowed in PFL: in 2020, employees receive 60% of average weekly wage (AWW), capped at 60% of New York State Average Weekly Wage.  Averages your last 7 weeks of pay prior to starting PFL.  (calculator: </a:t>
            </a:r>
            <a:r>
              <a:rPr lang="en-US" dirty="0">
                <a:hlinkClick r:id="rId2"/>
              </a:rPr>
              <a:t>https://paidfamilyleave.ny.gov/PFLbenefitscalculator2020</a:t>
            </a:r>
            <a:r>
              <a:rPr lang="en-US" dirty="0"/>
              <a:t>), PLUS</a:t>
            </a:r>
          </a:p>
          <a:p>
            <a:pPr lvl="2"/>
            <a:r>
              <a:rPr lang="en-US" dirty="0"/>
              <a:t>Difference between what was granted under PFL and UP TO (CAP) max allowed under DB.  </a:t>
            </a:r>
          </a:p>
          <a:p>
            <a:pPr lvl="1"/>
            <a:r>
              <a:rPr lang="en-US" dirty="0"/>
              <a:t>Maximum weekly benefit amount is $2,874.65/weekly.  </a:t>
            </a:r>
          </a:p>
        </p:txBody>
      </p:sp>
    </p:spTree>
    <p:extLst>
      <p:ext uri="{BB962C8B-B14F-4D97-AF65-F5344CB8AC3E}">
        <p14:creationId xmlns:p14="http://schemas.microsoft.com/office/powerpoint/2010/main" val="2536424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7BE9619-B153-474D-A0F6-0FD7D8CD2890}"/>
              </a:ext>
            </a:extLst>
          </p:cNvPr>
          <p:cNvGraphicFramePr>
            <a:graphicFrameLocks noGrp="1"/>
          </p:cNvGraphicFramePr>
          <p:nvPr>
            <p:extLst>
              <p:ext uri="{D42A27DB-BD31-4B8C-83A1-F6EECF244321}">
                <p14:modId xmlns:p14="http://schemas.microsoft.com/office/powerpoint/2010/main" val="1507396116"/>
              </p:ext>
            </p:extLst>
          </p:nvPr>
        </p:nvGraphicFramePr>
        <p:xfrm>
          <a:off x="914399" y="928914"/>
          <a:ext cx="10421256" cy="4949372"/>
        </p:xfrm>
        <a:graphic>
          <a:graphicData uri="http://schemas.openxmlformats.org/drawingml/2006/table">
            <a:tbl>
              <a:tblPr/>
              <a:tblGrid>
                <a:gridCol w="2605314">
                  <a:extLst>
                    <a:ext uri="{9D8B030D-6E8A-4147-A177-3AD203B41FA5}">
                      <a16:colId xmlns:a16="http://schemas.microsoft.com/office/drawing/2014/main" val="2145210035"/>
                    </a:ext>
                  </a:extLst>
                </a:gridCol>
                <a:gridCol w="2605314">
                  <a:extLst>
                    <a:ext uri="{9D8B030D-6E8A-4147-A177-3AD203B41FA5}">
                      <a16:colId xmlns:a16="http://schemas.microsoft.com/office/drawing/2014/main" val="2878062201"/>
                    </a:ext>
                  </a:extLst>
                </a:gridCol>
                <a:gridCol w="2605314">
                  <a:extLst>
                    <a:ext uri="{9D8B030D-6E8A-4147-A177-3AD203B41FA5}">
                      <a16:colId xmlns:a16="http://schemas.microsoft.com/office/drawing/2014/main" val="3772105977"/>
                    </a:ext>
                  </a:extLst>
                </a:gridCol>
                <a:gridCol w="2605314">
                  <a:extLst>
                    <a:ext uri="{9D8B030D-6E8A-4147-A177-3AD203B41FA5}">
                      <a16:colId xmlns:a16="http://schemas.microsoft.com/office/drawing/2014/main" val="201963186"/>
                    </a:ext>
                  </a:extLst>
                </a:gridCol>
              </a:tblGrid>
              <a:tr h="2083948">
                <a:tc>
                  <a:txBody>
                    <a:bodyPr/>
                    <a:lstStyle/>
                    <a:p>
                      <a:pPr algn="l" rtl="0" fontAlgn="base"/>
                      <a:r>
                        <a:rPr lang="en-US" sz="2400" b="1" i="0">
                          <a:effectLst/>
                          <a:latin typeface="Times New Roman" panose="02020603050405020304" pitchFamily="18" charset="0"/>
                        </a:rPr>
                        <a:t>Employee Average Weekly Wage (AWW)</a:t>
                      </a:r>
                      <a:r>
                        <a:rPr lang="en-US" sz="2400" b="0" i="0">
                          <a:effectLst/>
                          <a:latin typeface="Times New Roman" panose="02020603050405020304" pitchFamily="18" charset="0"/>
                        </a:rPr>
                        <a:t> </a:t>
                      </a:r>
                      <a:endParaRPr lang="en-US" sz="2400"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2400" b="1" i="0">
                          <a:effectLst/>
                          <a:latin typeface="Times New Roman" panose="02020603050405020304" pitchFamily="18" charset="0"/>
                        </a:rPr>
                        <a:t>Paid Family Leave Benefit</a:t>
                      </a:r>
                      <a:r>
                        <a:rPr lang="en-US" sz="2400" b="0" i="0">
                          <a:effectLst/>
                          <a:latin typeface="Times New Roman" panose="02020603050405020304" pitchFamily="18" charset="0"/>
                        </a:rPr>
                        <a:t> </a:t>
                      </a:r>
                      <a:br>
                        <a:rPr lang="en-US" sz="2400" b="0" i="0">
                          <a:effectLst/>
                          <a:latin typeface="Times New Roman" panose="02020603050405020304" pitchFamily="18" charset="0"/>
                        </a:rPr>
                      </a:br>
                      <a:r>
                        <a:rPr lang="en-US" sz="2400" b="1" i="0">
                          <a:effectLst/>
                          <a:latin typeface="Times New Roman" panose="02020603050405020304" pitchFamily="18" charset="0"/>
                        </a:rPr>
                        <a:t>(60% of AWW up to a cap of $840.70)</a:t>
                      </a:r>
                      <a:r>
                        <a:rPr lang="en-US" sz="2400" b="0" i="0">
                          <a:effectLst/>
                          <a:latin typeface="Times New Roman" panose="02020603050405020304" pitchFamily="18" charset="0"/>
                        </a:rPr>
                        <a:t> </a:t>
                      </a:r>
                      <a:endParaRPr lang="en-US" sz="2400"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2400" b="1" i="0">
                          <a:effectLst/>
                          <a:latin typeface="Times New Roman" panose="02020603050405020304" pitchFamily="18" charset="0"/>
                        </a:rPr>
                        <a:t>Disability Benefits (remainder of AWW up to a weekly cap of $2043.92)</a:t>
                      </a:r>
                      <a:r>
                        <a:rPr lang="en-US" sz="2400" b="0" i="0">
                          <a:effectLst/>
                          <a:latin typeface="Times New Roman" panose="02020603050405020304" pitchFamily="18" charset="0"/>
                        </a:rPr>
                        <a:t> </a:t>
                      </a:r>
                      <a:endParaRPr lang="en-US" sz="2400"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2400" b="1" i="0" dirty="0">
                          <a:effectLst/>
                          <a:latin typeface="Times New Roman" panose="02020603050405020304" pitchFamily="18" charset="0"/>
                        </a:rPr>
                        <a:t>Total Employee Maximum Weekly Benefit (capped at $2884.62)</a:t>
                      </a:r>
                      <a:r>
                        <a:rPr lang="en-US" sz="2400" b="0" i="0" dirty="0">
                          <a:effectLst/>
                          <a:latin typeface="Times New Roman" panose="02020603050405020304" pitchFamily="18" charset="0"/>
                        </a:rPr>
                        <a:t> </a:t>
                      </a:r>
                      <a:endParaRPr lang="en-US" sz="24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9653893"/>
                  </a:ext>
                </a:extLst>
              </a:tr>
              <a:tr h="716356">
                <a:tc>
                  <a:txBody>
                    <a:bodyPr/>
                    <a:lstStyle/>
                    <a:p>
                      <a:pPr algn="l" rtl="0" fontAlgn="base"/>
                      <a:r>
                        <a:rPr lang="en-US" sz="2400" b="0" i="0">
                          <a:effectLst/>
                          <a:latin typeface="Times New Roman" panose="02020603050405020304" pitchFamily="18" charset="0"/>
                        </a:rPr>
                        <a:t>$600 </a:t>
                      </a:r>
                      <a:endParaRPr lang="en-US" sz="2400"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2400" b="0" i="0">
                          <a:effectLst/>
                          <a:latin typeface="Times New Roman" panose="02020603050405020304" pitchFamily="18" charset="0"/>
                        </a:rPr>
                        <a:t>$360 </a:t>
                      </a:r>
                      <a:endParaRPr lang="en-US" sz="2400"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2400" b="0" i="0">
                          <a:effectLst/>
                          <a:latin typeface="Times New Roman" panose="02020603050405020304" pitchFamily="18" charset="0"/>
                        </a:rPr>
                        <a:t>$240 </a:t>
                      </a:r>
                      <a:endParaRPr lang="en-US" sz="2400"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2400" b="0" i="0">
                          <a:effectLst/>
                          <a:latin typeface="Times New Roman" panose="02020603050405020304" pitchFamily="18" charset="0"/>
                        </a:rPr>
                        <a:t>$600 </a:t>
                      </a:r>
                      <a:endParaRPr lang="en-US" sz="2400"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5318564"/>
                  </a:ext>
                </a:extLst>
              </a:tr>
              <a:tr h="716356">
                <a:tc>
                  <a:txBody>
                    <a:bodyPr/>
                    <a:lstStyle/>
                    <a:p>
                      <a:pPr algn="l" rtl="0" fontAlgn="base"/>
                      <a:r>
                        <a:rPr lang="en-US" sz="2400" b="0" i="0">
                          <a:effectLst/>
                          <a:latin typeface="Times New Roman" panose="02020603050405020304" pitchFamily="18" charset="0"/>
                        </a:rPr>
                        <a:t>$850 </a:t>
                      </a:r>
                      <a:endParaRPr lang="en-US" sz="2400"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2400" b="0" i="0">
                          <a:effectLst/>
                          <a:latin typeface="Times New Roman" panose="02020603050405020304" pitchFamily="18" charset="0"/>
                        </a:rPr>
                        <a:t>$510 </a:t>
                      </a:r>
                      <a:endParaRPr lang="en-US" sz="2400"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2400" b="0" i="0">
                          <a:effectLst/>
                          <a:latin typeface="Times New Roman" panose="02020603050405020304" pitchFamily="18" charset="0"/>
                        </a:rPr>
                        <a:t>$340 </a:t>
                      </a:r>
                      <a:endParaRPr lang="en-US" sz="2400"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2400" b="0" i="0">
                          <a:effectLst/>
                          <a:latin typeface="Times New Roman" panose="02020603050405020304" pitchFamily="18" charset="0"/>
                        </a:rPr>
                        <a:t>$850 </a:t>
                      </a:r>
                      <a:endParaRPr lang="en-US" sz="2400"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0690755"/>
                  </a:ext>
                </a:extLst>
              </a:tr>
              <a:tr h="716356">
                <a:tc>
                  <a:txBody>
                    <a:bodyPr/>
                    <a:lstStyle/>
                    <a:p>
                      <a:pPr algn="l" rtl="0" fontAlgn="base"/>
                      <a:r>
                        <a:rPr lang="en-US" sz="2400" b="0" i="0">
                          <a:effectLst/>
                          <a:latin typeface="Times New Roman" panose="02020603050405020304" pitchFamily="18" charset="0"/>
                        </a:rPr>
                        <a:t>$1,500 </a:t>
                      </a:r>
                      <a:endParaRPr lang="en-US" sz="2400"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2400" b="0" i="0">
                          <a:effectLst/>
                          <a:latin typeface="Times New Roman" panose="02020603050405020304" pitchFamily="18" charset="0"/>
                        </a:rPr>
                        <a:t>$840.70 </a:t>
                      </a:r>
                      <a:endParaRPr lang="en-US" sz="2400"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2400" b="0" i="0">
                          <a:effectLst/>
                          <a:latin typeface="Times New Roman" panose="02020603050405020304" pitchFamily="18" charset="0"/>
                        </a:rPr>
                        <a:t>$659.30 </a:t>
                      </a:r>
                      <a:endParaRPr lang="en-US" sz="2400"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2400" b="0" i="0">
                          <a:effectLst/>
                          <a:latin typeface="Times New Roman" panose="02020603050405020304" pitchFamily="18" charset="0"/>
                        </a:rPr>
                        <a:t>$1,500 </a:t>
                      </a:r>
                      <a:endParaRPr lang="en-US" sz="2400"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9241428"/>
                  </a:ext>
                </a:extLst>
              </a:tr>
              <a:tr h="716356">
                <a:tc>
                  <a:txBody>
                    <a:bodyPr/>
                    <a:lstStyle/>
                    <a:p>
                      <a:pPr algn="l" rtl="0" fontAlgn="base"/>
                      <a:r>
                        <a:rPr lang="en-US" sz="2400" b="0" i="0">
                          <a:effectLst/>
                          <a:latin typeface="Times New Roman" panose="02020603050405020304" pitchFamily="18" charset="0"/>
                        </a:rPr>
                        <a:t>$3,000 </a:t>
                      </a:r>
                      <a:endParaRPr lang="en-US" sz="2400"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2400" b="0" i="0">
                          <a:effectLst/>
                          <a:latin typeface="Times New Roman" panose="02020603050405020304" pitchFamily="18" charset="0"/>
                        </a:rPr>
                        <a:t>$840.70 </a:t>
                      </a:r>
                      <a:endParaRPr lang="en-US" sz="2400"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2400" b="0" i="0">
                          <a:effectLst/>
                          <a:latin typeface="Times New Roman" panose="02020603050405020304" pitchFamily="18" charset="0"/>
                        </a:rPr>
                        <a:t>$2,043.92 </a:t>
                      </a:r>
                      <a:endParaRPr lang="en-US" sz="2400"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2400" b="0" i="0" dirty="0">
                          <a:effectLst/>
                          <a:latin typeface="Times New Roman" panose="02020603050405020304" pitchFamily="18" charset="0"/>
                        </a:rPr>
                        <a:t>$2,884.62 </a:t>
                      </a:r>
                      <a:endParaRPr lang="en-US" sz="24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6978930"/>
                  </a:ext>
                </a:extLst>
              </a:tr>
            </a:tbl>
          </a:graphicData>
        </a:graphic>
      </p:graphicFrame>
      <p:sp>
        <p:nvSpPr>
          <p:cNvPr id="5" name="Rectangle 1">
            <a:extLst>
              <a:ext uri="{FF2B5EF4-FFF2-40B4-BE49-F238E27FC236}">
                <a16:creationId xmlns:a16="http://schemas.microsoft.com/office/drawing/2014/main" id="{E680A862-12C5-40C4-BC7B-5A6ADC834D90}"/>
              </a:ext>
            </a:extLst>
          </p:cNvPr>
          <p:cNvSpPr>
            <a:spLocks noChangeArrowheads="1"/>
          </p:cNvSpPr>
          <p:nvPr/>
        </p:nvSpPr>
        <p:spPr bwMode="auto">
          <a:xfrm>
            <a:off x="-217808" y="3084291"/>
            <a:ext cx="186676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2256378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01697B2E34CD24EB590DB9F906B1C6E" ma:contentTypeVersion="9" ma:contentTypeDescription="Create a new document." ma:contentTypeScope="" ma:versionID="004761463f1449f33558397cd92b7bc2">
  <xsd:schema xmlns:xsd="http://www.w3.org/2001/XMLSchema" xmlns:xs="http://www.w3.org/2001/XMLSchema" xmlns:p="http://schemas.microsoft.com/office/2006/metadata/properties" xmlns:ns2="bbf677ce-3023-46f9-b6c2-a96cc90cd511" targetNamespace="http://schemas.microsoft.com/office/2006/metadata/properties" ma:root="true" ma:fieldsID="b79d12b66e3327454de64a468eea1524" ns2:_="">
    <xsd:import namespace="bbf677ce-3023-46f9-b6c2-a96cc90cd51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f677ce-3023-46f9-b6c2-a96cc90cd5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0B602E-0E75-4611-9A6A-4FE5E032B2B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3CE725A-3965-4C50-8738-698EEBB042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f677ce-3023-46f9-b6c2-a96cc90cd5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A385D4-29B6-4BC2-B07A-AF2CD4CA52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Organic</Template>
  <TotalTime>352</TotalTime>
  <Words>1467</Words>
  <Application>Microsoft Office PowerPoint</Application>
  <PresentationFormat>Widescreen</PresentationFormat>
  <Paragraphs>143</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Garamond</vt:lpstr>
      <vt:lpstr>Times New Roman</vt:lpstr>
      <vt:lpstr>Organic</vt:lpstr>
      <vt:lpstr>New York State Emergency Paid Sick Leave (“NY COVID-PSL”)</vt:lpstr>
      <vt:lpstr>NY COVID-PSL</vt:lpstr>
      <vt:lpstr>Mandatory or Precautionary Order of Quarantine or Isolation due to COVID-19</vt:lpstr>
      <vt:lpstr>Small Employers (1-10 employees as of 2020)</vt:lpstr>
      <vt:lpstr>Medium Employers (11-99 employees as of 2020)</vt:lpstr>
      <vt:lpstr>Large Employers (100 or more employees as of 2020) and Public Employers</vt:lpstr>
      <vt:lpstr>Disability Benefits and Paid Family Leave</vt:lpstr>
      <vt:lpstr>Disability Benefits and Paid Family Leave (continued)</vt:lpstr>
      <vt:lpstr>PowerPoint Presentation</vt:lpstr>
      <vt:lpstr>Protections</vt:lpstr>
      <vt:lpstr>Leaving the County? </vt:lpstr>
      <vt:lpstr>Pay calculation and Related</vt:lpstr>
      <vt:lpstr>Other Limitations</vt:lpstr>
      <vt:lpstr>Other FAQs</vt:lpstr>
      <vt:lpstr>How to Obtain Order</vt:lpstr>
      <vt:lpstr>Documentation Guidance</vt:lpstr>
      <vt:lpstr>Employee Sent Home</vt:lpstr>
      <vt:lpstr>How to Apply for Leave</vt:lpstr>
      <vt:lpstr>How to Apply Continued</vt:lpstr>
      <vt:lpstr>Recourse</vt:lpstr>
      <vt:lpstr>NY COVID-19 and the Federal Families First Coronavirus Response Act (“FFCRA”)</vt:lpstr>
      <vt:lpstr>NY COVID-PSL and EPSLA</vt:lpstr>
      <vt:lpstr>Questions Regarding NY COVID-19</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York State Emergency Paid Sick Leave (“NY COVID-PSL”)</dc:title>
  <dc:creator>Thomas Mancone</dc:creator>
  <cp:lastModifiedBy>Zuvic, Averyann</cp:lastModifiedBy>
  <cp:revision>526</cp:revision>
  <dcterms:created xsi:type="dcterms:W3CDTF">2020-04-23T11:59:44Z</dcterms:created>
  <dcterms:modified xsi:type="dcterms:W3CDTF">2020-05-20T17:59:50Z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0x010100601697B2E34CD24EB590DB9F906B1C6E</vt:lpwstr>
  </property>
</Properties>
</file>