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6" r:id="rId21"/>
    <p:sldId id="274" r:id="rId22"/>
    <p:sldId id="275" r:id="rId23"/>
    <p:sldId id="272" r:id="rId24"/>
    <p:sldId id="277"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96E6"/>
    <a:srgbClr val="B0FACE"/>
    <a:srgbClr val="DE22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F3B57E-392D-43ED-86BC-4EE58FADE734}" v="4" dt="2020-05-11T19:26:12.727"/>
    <p1510:client id="{53551431-10BF-4692-970B-60568A891B8F}" v="4" dt="2020-05-11T19:41:37.376"/>
    <p1510:client id="{6F9FEC95-5261-41F7-9260-B24D75B8EA09}" v="44" dt="2020-05-11T19:38:52.349"/>
    <p1510:client id="{7050F1B2-C56B-4F20-AAF3-0AD140120073}" v="106" dt="2020-05-11T19:12:32.804"/>
    <p1510:client id="{C717D167-1730-4EE4-84D6-2C6957DEDCB2}" v="265" dt="2020-05-11T04:43:59.017"/>
    <p1510:client id="{C7748A81-0607-4F57-9661-C7B237297889}" v="805" dt="2020-05-11T04:28:57.2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gel, Eliza" userId="S::enagel@lshv.org::c3d5f942-c155-4ddc-afd1-5e89e8438dd3" providerId="AD" clId="Web-{53551431-10BF-4692-970B-60568A891B8F}"/>
    <pc:docChg chg="modSld">
      <pc:chgData name="Nagel, Eliza" userId="S::enagel@lshv.org::c3d5f942-c155-4ddc-afd1-5e89e8438dd3" providerId="AD" clId="Web-{53551431-10BF-4692-970B-60568A891B8F}" dt="2020-05-11T19:41:37.376" v="3" actId="20577"/>
      <pc:docMkLst>
        <pc:docMk/>
      </pc:docMkLst>
      <pc:sldChg chg="modSp">
        <pc:chgData name="Nagel, Eliza" userId="S::enagel@lshv.org::c3d5f942-c155-4ddc-afd1-5e89e8438dd3" providerId="AD" clId="Web-{53551431-10BF-4692-970B-60568A891B8F}" dt="2020-05-11T19:41:37.376" v="2" actId="20577"/>
        <pc:sldMkLst>
          <pc:docMk/>
          <pc:sldMk cId="3949712785" sldId="262"/>
        </pc:sldMkLst>
        <pc:spChg chg="mod">
          <ac:chgData name="Nagel, Eliza" userId="S::enagel@lshv.org::c3d5f942-c155-4ddc-afd1-5e89e8438dd3" providerId="AD" clId="Web-{53551431-10BF-4692-970B-60568A891B8F}" dt="2020-05-11T19:41:37.376" v="2" actId="20577"/>
          <ac:spMkLst>
            <pc:docMk/>
            <pc:sldMk cId="3949712785" sldId="262"/>
            <ac:spMk id="3" creationId="{2F07F1CE-A691-4197-86A1-45461AA4E48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57E603-318E-475A-887D-32EFC51FCAD7}"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FE90820E-A3D0-493F-A362-6FC78B00BB6C}">
      <dgm:prSet/>
      <dgm:spPr/>
      <dgm:t>
        <a:bodyPr/>
        <a:lstStyle/>
        <a:p>
          <a:pPr>
            <a:lnSpc>
              <a:spcPct val="100000"/>
            </a:lnSpc>
          </a:pPr>
          <a:r>
            <a:rPr lang="en-US"/>
            <a:t>1. Employee should provide notice of leave if foreseeable and as is practicable</a:t>
          </a:r>
        </a:p>
      </dgm:t>
    </dgm:pt>
    <dgm:pt modelId="{6232C505-985E-4FAB-8015-DDDE0F0C07E5}" type="parTrans" cxnId="{FF9B7444-E3B2-42BE-81AC-D97134C1E689}">
      <dgm:prSet/>
      <dgm:spPr/>
      <dgm:t>
        <a:bodyPr/>
        <a:lstStyle/>
        <a:p>
          <a:endParaRPr lang="en-US"/>
        </a:p>
      </dgm:t>
    </dgm:pt>
    <dgm:pt modelId="{5C9E81B2-7CE2-4EBA-8ADB-D3A87EF3A210}" type="sibTrans" cxnId="{FF9B7444-E3B2-42BE-81AC-D97134C1E689}">
      <dgm:prSet/>
      <dgm:spPr/>
      <dgm:t>
        <a:bodyPr/>
        <a:lstStyle/>
        <a:p>
          <a:endParaRPr lang="en-US"/>
        </a:p>
      </dgm:t>
    </dgm:pt>
    <dgm:pt modelId="{B5F57F28-83A1-45DB-934E-0B370AE8DB29}">
      <dgm:prSet/>
      <dgm:spPr/>
      <dgm:t>
        <a:bodyPr/>
        <a:lstStyle/>
        <a:p>
          <a:pPr>
            <a:lnSpc>
              <a:spcPct val="100000"/>
            </a:lnSpc>
          </a:pPr>
          <a:r>
            <a:rPr lang="en-US"/>
            <a:t>2. Employee must first use the paid sick time for the purposes described [</a:t>
          </a:r>
          <a:r>
            <a:rPr lang="en-US" i="1"/>
            <a:t>this leave is to be used first before other leaves</a:t>
          </a:r>
          <a:r>
            <a:rPr lang="en-US"/>
            <a:t>]</a:t>
          </a:r>
        </a:p>
        <a:p>
          <a:pPr>
            <a:lnSpc>
              <a:spcPct val="100000"/>
            </a:lnSpc>
          </a:pPr>
          <a:endParaRPr lang="en-US"/>
        </a:p>
      </dgm:t>
    </dgm:pt>
    <dgm:pt modelId="{BE1ACB24-81D1-463D-BE1E-708C90F9E8E7}" type="parTrans" cxnId="{3FD44CD5-7C59-442A-A029-5FE0063F8F3A}">
      <dgm:prSet/>
      <dgm:spPr/>
      <dgm:t>
        <a:bodyPr/>
        <a:lstStyle/>
        <a:p>
          <a:endParaRPr lang="en-US"/>
        </a:p>
      </dgm:t>
    </dgm:pt>
    <dgm:pt modelId="{59E28649-3C33-4ADF-9985-3993EA34545A}" type="sibTrans" cxnId="{3FD44CD5-7C59-442A-A029-5FE0063F8F3A}">
      <dgm:prSet/>
      <dgm:spPr/>
      <dgm:t>
        <a:bodyPr/>
        <a:lstStyle/>
        <a:p>
          <a:endParaRPr lang="en-US"/>
        </a:p>
      </dgm:t>
    </dgm:pt>
    <dgm:pt modelId="{784F87B4-B315-4253-A6B0-1CB562ADB920}">
      <dgm:prSet phldr="0"/>
      <dgm:spPr/>
      <dgm:t>
        <a:bodyPr/>
        <a:lstStyle/>
        <a:p>
          <a:pPr rtl="0">
            <a:lnSpc>
              <a:spcPct val="100000"/>
            </a:lnSpc>
          </a:pPr>
          <a:r>
            <a:rPr lang="en-US">
              <a:latin typeface="Tw Cen MT" panose="020B0602020104020603" pitchFamily="34" charset="0"/>
            </a:rPr>
            <a:t>3. Employee can take paid sick leave under EPSLA for more than one reason but it is capped at 80 hours</a:t>
          </a:r>
        </a:p>
      </dgm:t>
    </dgm:pt>
    <dgm:pt modelId="{A9293D90-E9F1-48B0-AB98-58C017636F43}" type="parTrans" cxnId="{D317BA3E-AEF2-45DB-B1B5-28A322220900}">
      <dgm:prSet/>
      <dgm:spPr/>
      <dgm:t>
        <a:bodyPr/>
        <a:lstStyle/>
        <a:p>
          <a:endParaRPr lang="en-US"/>
        </a:p>
      </dgm:t>
    </dgm:pt>
    <dgm:pt modelId="{FE9D74A7-5653-4D09-9A12-36FD151115F8}" type="sibTrans" cxnId="{D317BA3E-AEF2-45DB-B1B5-28A322220900}">
      <dgm:prSet/>
      <dgm:spPr/>
      <dgm:t>
        <a:bodyPr/>
        <a:lstStyle/>
        <a:p>
          <a:endParaRPr lang="en-US"/>
        </a:p>
      </dgm:t>
    </dgm:pt>
    <dgm:pt modelId="{741A1DB8-EED8-484D-8AB8-870AB19F4745}" type="pres">
      <dgm:prSet presAssocID="{F957E603-318E-475A-887D-32EFC51FCAD7}" presName="vert0" presStyleCnt="0">
        <dgm:presLayoutVars>
          <dgm:dir/>
          <dgm:animOne val="branch"/>
          <dgm:animLvl val="lvl"/>
        </dgm:presLayoutVars>
      </dgm:prSet>
      <dgm:spPr/>
    </dgm:pt>
    <dgm:pt modelId="{1383FBD0-1F0F-4EFD-8934-3D2181FB6089}" type="pres">
      <dgm:prSet presAssocID="{FE90820E-A3D0-493F-A362-6FC78B00BB6C}" presName="thickLine" presStyleLbl="alignNode1" presStyleIdx="0" presStyleCnt="3"/>
      <dgm:spPr/>
    </dgm:pt>
    <dgm:pt modelId="{86923E0B-70E0-4E54-A59D-AFBF10CE9054}" type="pres">
      <dgm:prSet presAssocID="{FE90820E-A3D0-493F-A362-6FC78B00BB6C}" presName="horz1" presStyleCnt="0"/>
      <dgm:spPr/>
    </dgm:pt>
    <dgm:pt modelId="{F29C8F6C-20DA-4520-AB5E-51730BE6DE1F}" type="pres">
      <dgm:prSet presAssocID="{FE90820E-A3D0-493F-A362-6FC78B00BB6C}" presName="tx1" presStyleLbl="revTx" presStyleIdx="0" presStyleCnt="3"/>
      <dgm:spPr/>
    </dgm:pt>
    <dgm:pt modelId="{8DD102BB-253E-445B-BC45-AD05540A0F67}" type="pres">
      <dgm:prSet presAssocID="{FE90820E-A3D0-493F-A362-6FC78B00BB6C}" presName="vert1" presStyleCnt="0"/>
      <dgm:spPr/>
    </dgm:pt>
    <dgm:pt modelId="{1AC280D6-06A8-40F8-AC10-1E22C2D659D6}" type="pres">
      <dgm:prSet presAssocID="{B5F57F28-83A1-45DB-934E-0B370AE8DB29}" presName="thickLine" presStyleLbl="alignNode1" presStyleIdx="1" presStyleCnt="3"/>
      <dgm:spPr/>
    </dgm:pt>
    <dgm:pt modelId="{7B7A6C4A-42D6-4EDE-A344-50EC51FB0854}" type="pres">
      <dgm:prSet presAssocID="{B5F57F28-83A1-45DB-934E-0B370AE8DB29}" presName="horz1" presStyleCnt="0"/>
      <dgm:spPr/>
    </dgm:pt>
    <dgm:pt modelId="{83C783EC-E4FF-4E3E-A7D9-162536F2D1AC}" type="pres">
      <dgm:prSet presAssocID="{B5F57F28-83A1-45DB-934E-0B370AE8DB29}" presName="tx1" presStyleLbl="revTx" presStyleIdx="1" presStyleCnt="3"/>
      <dgm:spPr/>
    </dgm:pt>
    <dgm:pt modelId="{E6833B03-DB39-4B4B-A4A8-D37DB24BFA19}" type="pres">
      <dgm:prSet presAssocID="{B5F57F28-83A1-45DB-934E-0B370AE8DB29}" presName="vert1" presStyleCnt="0"/>
      <dgm:spPr/>
    </dgm:pt>
    <dgm:pt modelId="{D517F6E7-467A-4EE5-BAEF-0E0F19CD7EF1}" type="pres">
      <dgm:prSet presAssocID="{784F87B4-B315-4253-A6B0-1CB562ADB920}" presName="thickLine" presStyleLbl="alignNode1" presStyleIdx="2" presStyleCnt="3"/>
      <dgm:spPr/>
    </dgm:pt>
    <dgm:pt modelId="{18365030-185F-46F6-B340-CBD8D778C91D}" type="pres">
      <dgm:prSet presAssocID="{784F87B4-B315-4253-A6B0-1CB562ADB920}" presName="horz1" presStyleCnt="0"/>
      <dgm:spPr/>
    </dgm:pt>
    <dgm:pt modelId="{F0F7E8AC-0A21-4A7F-ACF9-80A26D3B9624}" type="pres">
      <dgm:prSet presAssocID="{784F87B4-B315-4253-A6B0-1CB562ADB920}" presName="tx1" presStyleLbl="revTx" presStyleIdx="2" presStyleCnt="3"/>
      <dgm:spPr/>
    </dgm:pt>
    <dgm:pt modelId="{8B9799C1-2E68-4FE5-92B5-ECE600351913}" type="pres">
      <dgm:prSet presAssocID="{784F87B4-B315-4253-A6B0-1CB562ADB920}" presName="vert1" presStyleCnt="0"/>
      <dgm:spPr/>
    </dgm:pt>
  </dgm:ptLst>
  <dgm:cxnLst>
    <dgm:cxn modelId="{B2688518-621C-4B49-8F66-D50E1719ABC7}" type="presOf" srcId="{FE90820E-A3D0-493F-A362-6FC78B00BB6C}" destId="{F29C8F6C-20DA-4520-AB5E-51730BE6DE1F}" srcOrd="0" destOrd="0" presId="urn:microsoft.com/office/officeart/2008/layout/LinedList"/>
    <dgm:cxn modelId="{D317BA3E-AEF2-45DB-B1B5-28A322220900}" srcId="{F957E603-318E-475A-887D-32EFC51FCAD7}" destId="{784F87B4-B315-4253-A6B0-1CB562ADB920}" srcOrd="2" destOrd="0" parTransId="{A9293D90-E9F1-48B0-AB98-58C017636F43}" sibTransId="{FE9D74A7-5653-4D09-9A12-36FD151115F8}"/>
    <dgm:cxn modelId="{33E06D5C-9DAE-47E6-B1EF-3A13EEC7BC44}" type="presOf" srcId="{B5F57F28-83A1-45DB-934E-0B370AE8DB29}" destId="{83C783EC-E4FF-4E3E-A7D9-162536F2D1AC}" srcOrd="0" destOrd="0" presId="urn:microsoft.com/office/officeart/2008/layout/LinedList"/>
    <dgm:cxn modelId="{FF9B7444-E3B2-42BE-81AC-D97134C1E689}" srcId="{F957E603-318E-475A-887D-32EFC51FCAD7}" destId="{FE90820E-A3D0-493F-A362-6FC78B00BB6C}" srcOrd="0" destOrd="0" parTransId="{6232C505-985E-4FAB-8015-DDDE0F0C07E5}" sibTransId="{5C9E81B2-7CE2-4EBA-8ADB-D3A87EF3A210}"/>
    <dgm:cxn modelId="{641F187A-5E67-4126-878C-D316F88E2D17}" type="presOf" srcId="{784F87B4-B315-4253-A6B0-1CB562ADB920}" destId="{F0F7E8AC-0A21-4A7F-ACF9-80A26D3B9624}" srcOrd="0" destOrd="0" presId="urn:microsoft.com/office/officeart/2008/layout/LinedList"/>
    <dgm:cxn modelId="{AFC7235A-9882-401E-8B69-386FA40E2E91}" type="presOf" srcId="{F957E603-318E-475A-887D-32EFC51FCAD7}" destId="{741A1DB8-EED8-484D-8AB8-870AB19F4745}" srcOrd="0" destOrd="0" presId="urn:microsoft.com/office/officeart/2008/layout/LinedList"/>
    <dgm:cxn modelId="{3FD44CD5-7C59-442A-A029-5FE0063F8F3A}" srcId="{F957E603-318E-475A-887D-32EFC51FCAD7}" destId="{B5F57F28-83A1-45DB-934E-0B370AE8DB29}" srcOrd="1" destOrd="0" parTransId="{BE1ACB24-81D1-463D-BE1E-708C90F9E8E7}" sibTransId="{59E28649-3C33-4ADF-9985-3993EA34545A}"/>
    <dgm:cxn modelId="{9F2E8B7D-B387-4AB5-A51C-33D625335168}" type="presParOf" srcId="{741A1DB8-EED8-484D-8AB8-870AB19F4745}" destId="{1383FBD0-1F0F-4EFD-8934-3D2181FB6089}" srcOrd="0" destOrd="0" presId="urn:microsoft.com/office/officeart/2008/layout/LinedList"/>
    <dgm:cxn modelId="{58A4A5DF-287D-4DD3-B07B-15E5C9FCA04E}" type="presParOf" srcId="{741A1DB8-EED8-484D-8AB8-870AB19F4745}" destId="{86923E0B-70E0-4E54-A59D-AFBF10CE9054}" srcOrd="1" destOrd="0" presId="urn:microsoft.com/office/officeart/2008/layout/LinedList"/>
    <dgm:cxn modelId="{41DF1B51-5213-4DFA-A9FA-F50D3AE59B48}" type="presParOf" srcId="{86923E0B-70E0-4E54-A59D-AFBF10CE9054}" destId="{F29C8F6C-20DA-4520-AB5E-51730BE6DE1F}" srcOrd="0" destOrd="0" presId="urn:microsoft.com/office/officeart/2008/layout/LinedList"/>
    <dgm:cxn modelId="{FFE6958F-4B51-4AC8-B34C-1A6B5CD133B7}" type="presParOf" srcId="{86923E0B-70E0-4E54-A59D-AFBF10CE9054}" destId="{8DD102BB-253E-445B-BC45-AD05540A0F67}" srcOrd="1" destOrd="0" presId="urn:microsoft.com/office/officeart/2008/layout/LinedList"/>
    <dgm:cxn modelId="{77D87BE0-4DB7-419D-8502-2EDB93F94587}" type="presParOf" srcId="{741A1DB8-EED8-484D-8AB8-870AB19F4745}" destId="{1AC280D6-06A8-40F8-AC10-1E22C2D659D6}" srcOrd="2" destOrd="0" presId="urn:microsoft.com/office/officeart/2008/layout/LinedList"/>
    <dgm:cxn modelId="{0F6B624F-D78A-4A6B-814B-EEE182095649}" type="presParOf" srcId="{741A1DB8-EED8-484D-8AB8-870AB19F4745}" destId="{7B7A6C4A-42D6-4EDE-A344-50EC51FB0854}" srcOrd="3" destOrd="0" presId="urn:microsoft.com/office/officeart/2008/layout/LinedList"/>
    <dgm:cxn modelId="{529FB75F-15B3-43A5-A40B-A909CA7B84F8}" type="presParOf" srcId="{7B7A6C4A-42D6-4EDE-A344-50EC51FB0854}" destId="{83C783EC-E4FF-4E3E-A7D9-162536F2D1AC}" srcOrd="0" destOrd="0" presId="urn:microsoft.com/office/officeart/2008/layout/LinedList"/>
    <dgm:cxn modelId="{480322A7-5B53-4D14-BE82-ED61F0AE0F01}" type="presParOf" srcId="{7B7A6C4A-42D6-4EDE-A344-50EC51FB0854}" destId="{E6833B03-DB39-4B4B-A4A8-D37DB24BFA19}" srcOrd="1" destOrd="0" presId="urn:microsoft.com/office/officeart/2008/layout/LinedList"/>
    <dgm:cxn modelId="{70F6F9BB-30F7-445E-9221-888E7AE836F8}" type="presParOf" srcId="{741A1DB8-EED8-484D-8AB8-870AB19F4745}" destId="{D517F6E7-467A-4EE5-BAEF-0E0F19CD7EF1}" srcOrd="4" destOrd="0" presId="urn:microsoft.com/office/officeart/2008/layout/LinedList"/>
    <dgm:cxn modelId="{B5BA0F8E-44C6-48D1-A3E5-1860871CC51F}" type="presParOf" srcId="{741A1DB8-EED8-484D-8AB8-870AB19F4745}" destId="{18365030-185F-46F6-B340-CBD8D778C91D}" srcOrd="5" destOrd="0" presId="urn:microsoft.com/office/officeart/2008/layout/LinedList"/>
    <dgm:cxn modelId="{235D959B-C31A-4C76-A09C-B9091A482C97}" type="presParOf" srcId="{18365030-185F-46F6-B340-CBD8D778C91D}" destId="{F0F7E8AC-0A21-4A7F-ACF9-80A26D3B9624}" srcOrd="0" destOrd="0" presId="urn:microsoft.com/office/officeart/2008/layout/LinedList"/>
    <dgm:cxn modelId="{DBC8CB9B-E1ED-46C2-B7C9-DDDAA4D07101}" type="presParOf" srcId="{18365030-185F-46F6-B340-CBD8D778C91D}" destId="{8B9799C1-2E68-4FE5-92B5-ECE60035191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83FBD0-1F0F-4EFD-8934-3D2181FB6089}">
      <dsp:nvSpPr>
        <dsp:cNvPr id="0" name=""/>
        <dsp:cNvSpPr/>
      </dsp:nvSpPr>
      <dsp:spPr>
        <a:xfrm>
          <a:off x="0" y="2402"/>
          <a:ext cx="5641974"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9C8F6C-20DA-4520-AB5E-51730BE6DE1F}">
      <dsp:nvSpPr>
        <dsp:cNvPr id="0" name=""/>
        <dsp:cNvSpPr/>
      </dsp:nvSpPr>
      <dsp:spPr>
        <a:xfrm>
          <a:off x="0" y="2402"/>
          <a:ext cx="5641974"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ct val="35000"/>
            </a:spcAft>
            <a:buNone/>
          </a:pPr>
          <a:r>
            <a:rPr lang="en-US" sz="2400" kern="1200"/>
            <a:t>1. Employee should provide notice of leave if foreseeable and as is practicable</a:t>
          </a:r>
        </a:p>
      </dsp:txBody>
      <dsp:txXfrm>
        <a:off x="0" y="2402"/>
        <a:ext cx="5641974" cy="1638814"/>
      </dsp:txXfrm>
    </dsp:sp>
    <dsp:sp modelId="{1AC280D6-06A8-40F8-AC10-1E22C2D659D6}">
      <dsp:nvSpPr>
        <dsp:cNvPr id="0" name=""/>
        <dsp:cNvSpPr/>
      </dsp:nvSpPr>
      <dsp:spPr>
        <a:xfrm>
          <a:off x="0" y="1641217"/>
          <a:ext cx="5641974" cy="0"/>
        </a:xfrm>
        <a:prstGeom prst="line">
          <a:avLst/>
        </a:prstGeom>
        <a:solidFill>
          <a:schemeClr val="accent5">
            <a:hueOff val="1178392"/>
            <a:satOff val="-5635"/>
            <a:lumOff val="6177"/>
            <a:alphaOff val="0"/>
          </a:schemeClr>
        </a:solidFill>
        <a:ln w="15875" cap="flat" cmpd="sng" algn="ctr">
          <a:solidFill>
            <a:schemeClr val="accent5">
              <a:hueOff val="1178392"/>
              <a:satOff val="-5635"/>
              <a:lumOff val="61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C783EC-E4FF-4E3E-A7D9-162536F2D1AC}">
      <dsp:nvSpPr>
        <dsp:cNvPr id="0" name=""/>
        <dsp:cNvSpPr/>
      </dsp:nvSpPr>
      <dsp:spPr>
        <a:xfrm>
          <a:off x="0" y="1641217"/>
          <a:ext cx="5641974"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ct val="35000"/>
            </a:spcAft>
            <a:buNone/>
          </a:pPr>
          <a:r>
            <a:rPr lang="en-US" sz="2400" kern="1200"/>
            <a:t>2. Employee must first use the paid sick time for the purposes described [</a:t>
          </a:r>
          <a:r>
            <a:rPr lang="en-US" sz="2400" i="1" kern="1200"/>
            <a:t>this leave is to be used first before other leaves</a:t>
          </a:r>
          <a:r>
            <a:rPr lang="en-US" sz="2400" kern="1200"/>
            <a:t>]</a:t>
          </a:r>
        </a:p>
        <a:p>
          <a:pPr marL="0" lvl="0" indent="0" algn="l" defTabSz="1066800">
            <a:lnSpc>
              <a:spcPct val="100000"/>
            </a:lnSpc>
            <a:spcBef>
              <a:spcPct val="0"/>
            </a:spcBef>
            <a:spcAft>
              <a:spcPct val="35000"/>
            </a:spcAft>
            <a:buNone/>
          </a:pPr>
          <a:endParaRPr lang="en-US" sz="2400" kern="1200"/>
        </a:p>
      </dsp:txBody>
      <dsp:txXfrm>
        <a:off x="0" y="1641217"/>
        <a:ext cx="5641974" cy="1638814"/>
      </dsp:txXfrm>
    </dsp:sp>
    <dsp:sp modelId="{D517F6E7-467A-4EE5-BAEF-0E0F19CD7EF1}">
      <dsp:nvSpPr>
        <dsp:cNvPr id="0" name=""/>
        <dsp:cNvSpPr/>
      </dsp:nvSpPr>
      <dsp:spPr>
        <a:xfrm>
          <a:off x="0" y="3280032"/>
          <a:ext cx="5641974" cy="0"/>
        </a:xfrm>
        <a:prstGeom prst="line">
          <a:avLst/>
        </a:prstGeom>
        <a:solidFill>
          <a:schemeClr val="accent5">
            <a:hueOff val="2356783"/>
            <a:satOff val="-11270"/>
            <a:lumOff val="12353"/>
            <a:alphaOff val="0"/>
          </a:schemeClr>
        </a:solidFill>
        <a:ln w="15875" cap="flat" cmpd="sng" algn="ctr">
          <a:solidFill>
            <a:schemeClr val="accent5">
              <a:hueOff val="2356783"/>
              <a:satOff val="-11270"/>
              <a:lumOff val="1235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F7E8AC-0A21-4A7F-ACF9-80A26D3B9624}">
      <dsp:nvSpPr>
        <dsp:cNvPr id="0" name=""/>
        <dsp:cNvSpPr/>
      </dsp:nvSpPr>
      <dsp:spPr>
        <a:xfrm>
          <a:off x="0" y="3280032"/>
          <a:ext cx="5641974"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100000"/>
            </a:lnSpc>
            <a:spcBef>
              <a:spcPct val="0"/>
            </a:spcBef>
            <a:spcAft>
              <a:spcPct val="35000"/>
            </a:spcAft>
            <a:buNone/>
          </a:pPr>
          <a:r>
            <a:rPr lang="en-US" sz="2400" kern="1200">
              <a:latin typeface="Tw Cen MT" panose="020B0602020104020603" pitchFamily="34" charset="0"/>
            </a:rPr>
            <a:t>3. Employee can take paid sick leave under EPSLA for more than one reason but it is capped at 80 hours</a:t>
          </a:r>
        </a:p>
      </dsp:txBody>
      <dsp:txXfrm>
        <a:off x="0" y="3280032"/>
        <a:ext cx="5641974" cy="163881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6015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829720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0713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142593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3044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719617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93874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338432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8917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053569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5819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5/20/2020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306675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dol.gov/sites/dolgov/files/WHD/posters/FFCRA_Poster_WH1422_Non-Federal.pdf" TargetMode="Externa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sv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www.dol.gov/agencies/whd/pandemic/ffcra-question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5824B-2C35-4A66-B546-519354D57822}"/>
              </a:ext>
            </a:extLst>
          </p:cNvPr>
          <p:cNvSpPr>
            <a:spLocks noGrp="1"/>
          </p:cNvSpPr>
          <p:nvPr>
            <p:ph type="ctrTitle"/>
          </p:nvPr>
        </p:nvSpPr>
        <p:spPr>
          <a:xfrm>
            <a:off x="457200" y="4960137"/>
            <a:ext cx="7772400" cy="1191281"/>
          </a:xfrm>
        </p:spPr>
        <p:txBody>
          <a:bodyPr>
            <a:normAutofit fontScale="90000"/>
          </a:bodyPr>
          <a:lstStyle/>
          <a:p>
            <a:pPr algn="ctr" fontAlgn="base"/>
            <a:br>
              <a:rPr lang="en-US" b="1" dirty="0"/>
            </a:br>
            <a:br>
              <a:rPr lang="en-US" b="1" dirty="0"/>
            </a:br>
            <a:br>
              <a:rPr lang="en-US" b="1" dirty="0"/>
            </a:br>
            <a:br>
              <a:rPr lang="en-US" b="1" dirty="0"/>
            </a:br>
            <a:r>
              <a:rPr lang="en-US" sz="2700" b="1" dirty="0"/>
              <a:t>FFCRA (The Families First Coronavirus Response Act)</a:t>
            </a:r>
            <a:br>
              <a:rPr lang="en-US" sz="2700" b="1" dirty="0"/>
            </a:br>
            <a:r>
              <a:rPr lang="en-US" sz="5400" b="1" u="sng" dirty="0"/>
              <a:t>DIVISION E: Emergency Paid Sick Leave Act</a:t>
            </a:r>
            <a:r>
              <a:rPr lang="en-US" sz="5400" b="1" dirty="0"/>
              <a:t> (EPSLA)</a:t>
            </a:r>
            <a:br>
              <a:rPr lang="en-US" sz="5400" b="1" i="1" dirty="0"/>
            </a:br>
            <a:r>
              <a:rPr lang="en-US" dirty="0"/>
              <a:t> </a:t>
            </a:r>
            <a:br>
              <a:rPr lang="en-US" dirty="0"/>
            </a:br>
            <a:r>
              <a:rPr lang="en-US" dirty="0"/>
              <a:t> </a:t>
            </a:r>
            <a:br>
              <a:rPr lang="en-US" dirty="0"/>
            </a:br>
            <a:r>
              <a:rPr lang="en-US" dirty="0"/>
              <a:t> </a:t>
            </a:r>
            <a:br>
              <a:rPr lang="en-US" dirty="0"/>
            </a:br>
            <a:endParaRPr lang="en-US" dirty="0"/>
          </a:p>
        </p:txBody>
      </p:sp>
      <p:sp>
        <p:nvSpPr>
          <p:cNvPr id="3" name="Subtitle 2">
            <a:extLst>
              <a:ext uri="{FF2B5EF4-FFF2-40B4-BE49-F238E27FC236}">
                <a16:creationId xmlns:a16="http://schemas.microsoft.com/office/drawing/2014/main" id="{94AE632A-0B15-4D80-B42B-00E1B5CE5953}"/>
              </a:ext>
            </a:extLst>
          </p:cNvPr>
          <p:cNvSpPr>
            <a:spLocks noGrp="1"/>
          </p:cNvSpPr>
          <p:nvPr>
            <p:ph type="subTitle" idx="1"/>
          </p:nvPr>
        </p:nvSpPr>
        <p:spPr/>
        <p:txBody>
          <a:bodyPr>
            <a:normAutofit/>
          </a:bodyPr>
          <a:lstStyle/>
          <a:p>
            <a:r>
              <a:rPr lang="en-US" b="1" i="1" dirty="0"/>
              <a:t>March 18, 2020</a:t>
            </a:r>
            <a:r>
              <a:rPr lang="en-US" dirty="0"/>
              <a:t> </a:t>
            </a:r>
            <a:endParaRPr lang="en-US" b="1" i="1" dirty="0"/>
          </a:p>
          <a:p>
            <a:r>
              <a:rPr lang="en-US" b="1" i="1" dirty="0"/>
              <a:t>Public Law 116-127   </a:t>
            </a:r>
          </a:p>
          <a:p>
            <a:r>
              <a:rPr lang="en-US" dirty="0"/>
              <a:t>Sections 5101  ----  5111 </a:t>
            </a:r>
          </a:p>
          <a:p>
            <a:r>
              <a:rPr lang="en-US" dirty="0"/>
              <a:t>PRESENTATION 5/15/20</a:t>
            </a:r>
          </a:p>
        </p:txBody>
      </p:sp>
      <p:sp>
        <p:nvSpPr>
          <p:cNvPr id="6" name="Rectangle 5">
            <a:extLst>
              <a:ext uri="{FF2B5EF4-FFF2-40B4-BE49-F238E27FC236}">
                <a16:creationId xmlns:a16="http://schemas.microsoft.com/office/drawing/2014/main" id="{2CC1B419-1707-4E06-905D-13D11446D715}"/>
              </a:ext>
            </a:extLst>
          </p:cNvPr>
          <p:cNvSpPr/>
          <p:nvPr/>
        </p:nvSpPr>
        <p:spPr>
          <a:xfrm>
            <a:off x="8377084" y="2838904"/>
            <a:ext cx="3814916" cy="1841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A close up of a sign&#10;&#10;Description automatically generated">
            <a:extLst>
              <a:ext uri="{FF2B5EF4-FFF2-40B4-BE49-F238E27FC236}">
                <a16:creationId xmlns:a16="http://schemas.microsoft.com/office/drawing/2014/main" id="{5AD51B3B-72D8-4A3B-AE3B-2FE1F4562190}"/>
              </a:ext>
            </a:extLst>
          </p:cNvPr>
          <p:cNvPicPr>
            <a:picLocks noChangeAspect="1"/>
          </p:cNvPicPr>
          <p:nvPr/>
        </p:nvPicPr>
        <p:blipFill>
          <a:blip r:embed="rId2"/>
          <a:stretch>
            <a:fillRect/>
          </a:stretch>
        </p:blipFill>
        <p:spPr>
          <a:xfrm>
            <a:off x="8464406" y="3098413"/>
            <a:ext cx="1746394" cy="1167618"/>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00EDB484-8565-4077-A173-FBA366F5495C}"/>
              </a:ext>
            </a:extLst>
          </p:cNvPr>
          <p:cNvPicPr>
            <a:picLocks noChangeAspect="1"/>
          </p:cNvPicPr>
          <p:nvPr/>
        </p:nvPicPr>
        <p:blipFill>
          <a:blip r:embed="rId3"/>
          <a:stretch>
            <a:fillRect/>
          </a:stretch>
        </p:blipFill>
        <p:spPr>
          <a:xfrm>
            <a:off x="10275042" y="3759586"/>
            <a:ext cx="1852715" cy="508535"/>
          </a:xfrm>
          <a:prstGeom prst="rect">
            <a:avLst/>
          </a:prstGeom>
        </p:spPr>
      </p:pic>
    </p:spTree>
    <p:extLst>
      <p:ext uri="{BB962C8B-B14F-4D97-AF65-F5344CB8AC3E}">
        <p14:creationId xmlns:p14="http://schemas.microsoft.com/office/powerpoint/2010/main" val="2935436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2E056-5DC3-4880-8663-DD201B0556EF}"/>
              </a:ext>
            </a:extLst>
          </p:cNvPr>
          <p:cNvSpPr>
            <a:spLocks noGrp="1"/>
          </p:cNvSpPr>
          <p:nvPr>
            <p:ph type="title"/>
          </p:nvPr>
        </p:nvSpPr>
        <p:spPr>
          <a:xfrm>
            <a:off x="964788" y="804333"/>
            <a:ext cx="3391900" cy="5249334"/>
          </a:xfrm>
        </p:spPr>
        <p:txBody>
          <a:bodyPr>
            <a:normAutofit/>
          </a:bodyPr>
          <a:lstStyle/>
          <a:p>
            <a:pPr algn="r"/>
            <a:r>
              <a:rPr lang="en-US" b="1" u="sng">
                <a:solidFill>
                  <a:srgbClr val="FFFFFF"/>
                </a:solidFill>
              </a:rPr>
              <a:t>IV. How? </a:t>
            </a:r>
            <a:br>
              <a:rPr lang="en-US" b="1" u="sng">
                <a:solidFill>
                  <a:srgbClr val="FFFFFF"/>
                </a:solidFill>
              </a:rPr>
            </a:br>
            <a:r>
              <a:rPr lang="en-US">
                <a:solidFill>
                  <a:srgbClr val="FFFFFF"/>
                </a:solidFill>
              </a:rPr>
              <a:t>EMPLOYER: </a:t>
            </a:r>
            <a:endParaRPr lang="en-US" b="1" u="sng">
              <a:solidFill>
                <a:srgbClr val="FFFFFF"/>
              </a:solidFill>
            </a:endParaRPr>
          </a:p>
        </p:txBody>
      </p:sp>
      <p:sp>
        <p:nvSpPr>
          <p:cNvPr id="3" name="Content Placeholder 2">
            <a:extLst>
              <a:ext uri="{FF2B5EF4-FFF2-40B4-BE49-F238E27FC236}">
                <a16:creationId xmlns:a16="http://schemas.microsoft.com/office/drawing/2014/main" id="{2CDF6179-CC2F-45EB-8339-9B7B2C21C058}"/>
              </a:ext>
            </a:extLst>
          </p:cNvPr>
          <p:cNvSpPr>
            <a:spLocks noGrp="1"/>
          </p:cNvSpPr>
          <p:nvPr>
            <p:ph idx="1"/>
          </p:nvPr>
        </p:nvSpPr>
        <p:spPr>
          <a:xfrm>
            <a:off x="4951048" y="804333"/>
            <a:ext cx="6306003" cy="5249334"/>
          </a:xfrm>
        </p:spPr>
        <p:txBody>
          <a:bodyPr anchor="ctr">
            <a:normAutofit/>
          </a:bodyPr>
          <a:lstStyle/>
          <a:p>
            <a:r>
              <a:rPr lang="en-US"/>
              <a:t>1. After first workday missed employer may require employee to follow </a:t>
            </a:r>
            <a:r>
              <a:rPr lang="en-US" i="1"/>
              <a:t>reasonable notice procedures</a:t>
            </a:r>
          </a:p>
          <a:p>
            <a:r>
              <a:rPr lang="en-US"/>
              <a:t>2. Employer may NOT require employee to find replacement to cover hours</a:t>
            </a:r>
          </a:p>
          <a:p>
            <a:r>
              <a:rPr lang="en-US"/>
              <a:t>3. Employer may NOT require employee to use other paid leave provided by employer first</a:t>
            </a:r>
          </a:p>
          <a:p>
            <a:r>
              <a:rPr lang="en-US"/>
              <a:t>4. Notice must be posted on premises in conspicuous place where notices are customarily posted</a:t>
            </a:r>
          </a:p>
          <a:p>
            <a:r>
              <a:rPr lang="en-US" sz="1400">
                <a:ea typeface="+mn-lt"/>
                <a:cs typeface="+mn-lt"/>
                <a:hlinkClick r:id="rId2"/>
              </a:rPr>
              <a:t>https://www.dol.gov/sites/dolgov/files/WHD/posters/FFCRA_Poster_WH1422_Non-Federal.pdf</a:t>
            </a:r>
            <a:endParaRPr lang="en-US" sz="1400"/>
          </a:p>
        </p:txBody>
      </p:sp>
      <p:pic>
        <p:nvPicPr>
          <p:cNvPr id="4" name="Picture 3">
            <a:extLst>
              <a:ext uri="{FF2B5EF4-FFF2-40B4-BE49-F238E27FC236}">
                <a16:creationId xmlns:a16="http://schemas.microsoft.com/office/drawing/2014/main" id="{361642A0-2213-403B-B8D2-235052671773}"/>
              </a:ext>
            </a:extLst>
          </p:cNvPr>
          <p:cNvPicPr>
            <a:picLocks noChangeAspect="1"/>
          </p:cNvPicPr>
          <p:nvPr/>
        </p:nvPicPr>
        <p:blipFill>
          <a:blip r:embed="rId3">
            <a:clrChange>
              <a:clrFrom>
                <a:srgbClr val="1BA8DD">
                  <a:alpha val="96863"/>
                </a:srgbClr>
              </a:clrFrom>
              <a:clrTo>
                <a:srgbClr val="1BA8DD">
                  <a:alpha val="0"/>
                </a:srgbClr>
              </a:clrTo>
            </a:clrChange>
            <a:alphaModFix amt="20000"/>
            <a:extLst>
              <a:ext uri="{BEBA8EAE-BF5A-486C-A8C5-ECC9F3942E4B}">
                <a14:imgProps xmlns:a14="http://schemas.microsoft.com/office/drawing/2010/main">
                  <a14:imgLayer r:embed="rId4">
                    <a14:imgEffect>
                      <a14:artisticBlur/>
                    </a14:imgEffect>
                  </a14:imgLayer>
                </a14:imgProps>
              </a:ext>
            </a:extLst>
          </a:blip>
          <a:stretch>
            <a:fillRect/>
          </a:stretch>
        </p:blipFill>
        <p:spPr>
          <a:xfrm>
            <a:off x="6348402" y="2065867"/>
            <a:ext cx="2639174" cy="2726266"/>
          </a:xfrm>
          <a:prstGeom prst="rect">
            <a:avLst/>
          </a:prstGeom>
          <a:ln>
            <a:solidFill>
              <a:schemeClr val="bg1"/>
            </a:solidFill>
          </a:ln>
        </p:spPr>
      </p:pic>
    </p:spTree>
    <p:extLst>
      <p:ext uri="{BB962C8B-B14F-4D97-AF65-F5344CB8AC3E}">
        <p14:creationId xmlns:p14="http://schemas.microsoft.com/office/powerpoint/2010/main" val="97159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EF2FA-C0E7-471F-9BF9-2E05188AB963}"/>
              </a:ext>
            </a:extLst>
          </p:cNvPr>
          <p:cNvSpPr>
            <a:spLocks noGrp="1"/>
          </p:cNvSpPr>
          <p:nvPr>
            <p:ph type="title"/>
          </p:nvPr>
        </p:nvSpPr>
        <p:spPr>
          <a:xfrm>
            <a:off x="946150" y="643467"/>
            <a:ext cx="3415612" cy="5571066"/>
          </a:xfrm>
        </p:spPr>
        <p:txBody>
          <a:bodyPr>
            <a:normAutofit/>
          </a:bodyPr>
          <a:lstStyle/>
          <a:p>
            <a:r>
              <a:rPr lang="en-US" b="1">
                <a:solidFill>
                  <a:schemeClr val="tx1"/>
                </a:solidFill>
              </a:rPr>
              <a:t>	 </a:t>
            </a:r>
            <a:r>
              <a:rPr lang="en-US" b="1" u="sng">
                <a:solidFill>
                  <a:srgbClr val="FFFFFF"/>
                </a:solidFill>
              </a:rPr>
              <a:t>IV. HOW?</a:t>
            </a:r>
            <a:br>
              <a:rPr lang="en-US" b="1" u="sng">
                <a:solidFill>
                  <a:srgbClr val="FFFFFF"/>
                </a:solidFill>
              </a:rPr>
            </a:br>
            <a:r>
              <a:rPr lang="en-US" b="1">
                <a:solidFill>
                  <a:srgbClr val="FFFFFF"/>
                </a:solidFill>
              </a:rPr>
              <a:t>	 </a:t>
            </a:r>
            <a:r>
              <a:rPr lang="en-US">
                <a:solidFill>
                  <a:srgbClr val="FFFFFF"/>
                </a:solidFill>
              </a:rPr>
              <a:t>Employee:</a:t>
            </a:r>
            <a:endParaRPr lang="en-US" b="1" u="sng">
              <a:solidFill>
                <a:srgbClr val="FFFFFF"/>
              </a:solidFill>
            </a:endParaRPr>
          </a:p>
        </p:txBody>
      </p:sp>
      <p:graphicFrame>
        <p:nvGraphicFramePr>
          <p:cNvPr id="23" name="Content Placeholder 2">
            <a:extLst>
              <a:ext uri="{FF2B5EF4-FFF2-40B4-BE49-F238E27FC236}">
                <a16:creationId xmlns:a16="http://schemas.microsoft.com/office/drawing/2014/main" id="{B2789E04-ADBD-4724-BA4A-636C6AA2CB3E}"/>
              </a:ext>
            </a:extLst>
          </p:cNvPr>
          <p:cNvGraphicFramePr>
            <a:graphicFrameLocks noGrp="1"/>
          </p:cNvGraphicFramePr>
          <p:nvPr>
            <p:ph idx="1"/>
            <p:extLst>
              <p:ext uri="{D42A27DB-BD31-4B8C-83A1-F6EECF244321}">
                <p14:modId xmlns:p14="http://schemas.microsoft.com/office/powerpoint/2010/main" val="439200301"/>
              </p:ext>
            </p:extLst>
          </p:nvPr>
        </p:nvGraphicFramePr>
        <p:xfrm>
          <a:off x="5484813" y="1073151"/>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6878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00819-3803-4C80-B793-3B6AB24899D4}"/>
              </a:ext>
            </a:extLst>
          </p:cNvPr>
          <p:cNvSpPr>
            <a:spLocks noGrp="1"/>
          </p:cNvSpPr>
          <p:nvPr>
            <p:ph type="title"/>
          </p:nvPr>
        </p:nvSpPr>
        <p:spPr>
          <a:xfrm>
            <a:off x="1024128" y="585216"/>
            <a:ext cx="4732244" cy="1499616"/>
          </a:xfrm>
        </p:spPr>
        <p:txBody>
          <a:bodyPr>
            <a:normAutofit/>
          </a:bodyPr>
          <a:lstStyle/>
          <a:p>
            <a:r>
              <a:rPr lang="en-US" b="1" u="sng"/>
              <a:t>iv. How?</a:t>
            </a:r>
            <a:br>
              <a:rPr lang="en-US"/>
            </a:br>
            <a:r>
              <a:rPr lang="en-US"/>
              <a:t>	documentation:</a:t>
            </a:r>
          </a:p>
        </p:txBody>
      </p:sp>
      <p:sp>
        <p:nvSpPr>
          <p:cNvPr id="3" name="Content Placeholder 2">
            <a:extLst>
              <a:ext uri="{FF2B5EF4-FFF2-40B4-BE49-F238E27FC236}">
                <a16:creationId xmlns:a16="http://schemas.microsoft.com/office/drawing/2014/main" id="{39170304-B7B1-4FE0-9366-54218B426690}"/>
              </a:ext>
            </a:extLst>
          </p:cNvPr>
          <p:cNvSpPr>
            <a:spLocks noGrp="1"/>
          </p:cNvSpPr>
          <p:nvPr>
            <p:ph idx="1"/>
          </p:nvPr>
        </p:nvSpPr>
        <p:spPr>
          <a:xfrm>
            <a:off x="412897" y="2084833"/>
            <a:ext cx="5267468" cy="4384896"/>
          </a:xfrm>
        </p:spPr>
        <p:txBody>
          <a:bodyPr vert="horz" lIns="45720" tIns="45720" rIns="45720" bIns="45720" rtlCol="0" anchor="t">
            <a:noAutofit/>
          </a:bodyPr>
          <a:lstStyle/>
          <a:p>
            <a:r>
              <a:rPr lang="en-US" sz="1400" u="sng"/>
              <a:t>DOCUMENTATION PROVIDED ORALLY OR IN WRITING</a:t>
            </a:r>
            <a:r>
              <a:rPr lang="en-US" sz="1400"/>
              <a:t>:*</a:t>
            </a:r>
          </a:p>
          <a:p>
            <a:pPr>
              <a:buFont typeface="Wingdings" panose="05000000000000000000" pitchFamily="2" charset="2"/>
              <a:buChar char="v"/>
            </a:pPr>
            <a:r>
              <a:rPr lang="en-US" sz="1400"/>
              <a:t>NAME</a:t>
            </a:r>
          </a:p>
          <a:p>
            <a:pPr>
              <a:buFont typeface="Wingdings" panose="05000000000000000000" pitchFamily="2" charset="2"/>
              <a:buChar char="v"/>
            </a:pPr>
            <a:r>
              <a:rPr lang="en-US" sz="1400"/>
              <a:t>DATES REQUESTING LEAVE</a:t>
            </a:r>
          </a:p>
          <a:p>
            <a:pPr>
              <a:buFont typeface="Wingdings" panose="05000000000000000000" pitchFamily="2" charset="2"/>
              <a:buChar char="v"/>
            </a:pPr>
            <a:r>
              <a:rPr lang="en-US" sz="1400"/>
              <a:t>REASON FOR LEAVE </a:t>
            </a:r>
          </a:p>
          <a:p>
            <a:pPr marL="264795" lvl="1">
              <a:buFont typeface="Wingdings" panose="05000000000000000000" pitchFamily="2" charset="2"/>
              <a:buChar char="Ø"/>
            </a:pPr>
            <a:r>
              <a:rPr lang="en-US" sz="1400"/>
              <a:t>(IF QUARANTINE: NAME OF GOVERNMENT ISSUING ORDER AND/OR HEALTH CARE PROVIDER)</a:t>
            </a:r>
          </a:p>
          <a:p>
            <a:pPr>
              <a:buFont typeface="Wingdings" panose="05000000000000000000" pitchFamily="2" charset="2"/>
              <a:buChar char="v"/>
            </a:pPr>
            <a:r>
              <a:rPr lang="en-US" sz="1400"/>
              <a:t>STATEMENT UNABLE TO WORK BECAUSE OF ABOVE REASON</a:t>
            </a:r>
          </a:p>
          <a:p>
            <a:pPr>
              <a:buFont typeface="Wingdings" panose="05000000000000000000" pitchFamily="2" charset="2"/>
              <a:buChar char="v"/>
            </a:pPr>
            <a:r>
              <a:rPr lang="en-US" sz="1400"/>
              <a:t>FOR CHILD CARE REASONS:</a:t>
            </a:r>
          </a:p>
          <a:p>
            <a:pPr marL="264795" lvl="1">
              <a:buFont typeface="Wingdings" panose="05000000000000000000" pitchFamily="2" charset="2"/>
              <a:buChar char="Ø"/>
            </a:pPr>
            <a:r>
              <a:rPr lang="en-US" sz="1400"/>
              <a:t>NAME OF CHILD</a:t>
            </a:r>
          </a:p>
          <a:p>
            <a:pPr marL="264795" lvl="1">
              <a:buFont typeface="Wingdings" panose="05000000000000000000" pitchFamily="2" charset="2"/>
              <a:buChar char="Ø"/>
            </a:pPr>
            <a:r>
              <a:rPr lang="en-US" sz="1400"/>
              <a:t>NAME OF SCHOOL, PLACE OF CARE, CHILD CARE PROVIDER (can be a no cost caretaker: grandparent)</a:t>
            </a:r>
          </a:p>
          <a:p>
            <a:pPr marL="264795" lvl="1">
              <a:buFont typeface="Wingdings" panose="05000000000000000000" pitchFamily="2" charset="2"/>
              <a:buChar char="Ø"/>
            </a:pPr>
            <a:r>
              <a:rPr lang="en-US" sz="1400"/>
              <a:t>STATEMENT THAT NO OTHER SUITABLE PERSON IS AVAILABLE TO CARE FOR CHILD</a:t>
            </a:r>
          </a:p>
          <a:p>
            <a:pPr marL="127635" lvl="1" indent="0">
              <a:buNone/>
            </a:pPr>
            <a:endParaRPr lang="en-US" sz="1400">
              <a:solidFill>
                <a:schemeClr val="accent1"/>
              </a:solidFill>
              <a:highlight>
                <a:srgbClr val="FFFF00"/>
              </a:highlight>
            </a:endParaRPr>
          </a:p>
          <a:p>
            <a:r>
              <a:rPr lang="en-US" sz="1400"/>
              <a:t>*RETAIN DOCUMENTATION FOR 4 YEARS</a:t>
            </a:r>
          </a:p>
        </p:txBody>
      </p:sp>
      <p:pic>
        <p:nvPicPr>
          <p:cNvPr id="7" name="Graphic 6" descr="Doctor">
            <a:extLst>
              <a:ext uri="{FF2B5EF4-FFF2-40B4-BE49-F238E27FC236}">
                <a16:creationId xmlns:a16="http://schemas.microsoft.com/office/drawing/2014/main" id="{79F7FB14-AFA5-4568-BC9B-89D6A9F8EF6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02482" y="484068"/>
            <a:ext cx="3337560" cy="3337560"/>
          </a:xfrm>
          <a:prstGeom prst="rect">
            <a:avLst/>
          </a:prstGeom>
        </p:spPr>
      </p:pic>
      <p:pic>
        <p:nvPicPr>
          <p:cNvPr id="5" name="Graphic 4" descr="Baby">
            <a:extLst>
              <a:ext uri="{FF2B5EF4-FFF2-40B4-BE49-F238E27FC236}">
                <a16:creationId xmlns:a16="http://schemas.microsoft.com/office/drawing/2014/main" id="{76BA9658-40E3-43CE-BE16-DBCCCBA7F3E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281855" y="4321464"/>
            <a:ext cx="1984248" cy="1984248"/>
          </a:xfrm>
          <a:prstGeom prst="rect">
            <a:avLst/>
          </a:prstGeom>
        </p:spPr>
      </p:pic>
    </p:spTree>
    <p:extLst>
      <p:ext uri="{BB962C8B-B14F-4D97-AF65-F5344CB8AC3E}">
        <p14:creationId xmlns:p14="http://schemas.microsoft.com/office/powerpoint/2010/main" val="1576715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872E8-0B64-48D6-8ACA-BBF52752E9F9}"/>
              </a:ext>
            </a:extLst>
          </p:cNvPr>
          <p:cNvSpPr>
            <a:spLocks noGrp="1"/>
          </p:cNvSpPr>
          <p:nvPr>
            <p:ph type="title"/>
          </p:nvPr>
        </p:nvSpPr>
        <p:spPr>
          <a:xfrm>
            <a:off x="4542188" y="942449"/>
            <a:ext cx="6681323" cy="1470249"/>
          </a:xfrm>
        </p:spPr>
        <p:txBody>
          <a:bodyPr>
            <a:normAutofit/>
          </a:bodyPr>
          <a:lstStyle/>
          <a:p>
            <a:r>
              <a:rPr lang="en-US" sz="4300" b="1" u="sng"/>
              <a:t>V. Why?</a:t>
            </a:r>
            <a:br>
              <a:rPr lang="en-US" sz="4300" b="1" u="sng"/>
            </a:br>
            <a:r>
              <a:rPr lang="en-US" sz="4300"/>
              <a:t>	qualifying reasons for leave</a:t>
            </a:r>
            <a:endParaRPr lang="en-US" sz="4300" b="1" u="sng"/>
          </a:p>
        </p:txBody>
      </p:sp>
      <p:sp>
        <p:nvSpPr>
          <p:cNvPr id="3" name="Content Placeholder 2">
            <a:extLst>
              <a:ext uri="{FF2B5EF4-FFF2-40B4-BE49-F238E27FC236}">
                <a16:creationId xmlns:a16="http://schemas.microsoft.com/office/drawing/2014/main" id="{BE0B77D3-F873-4093-9979-3AFB1715AB34}"/>
              </a:ext>
            </a:extLst>
          </p:cNvPr>
          <p:cNvSpPr>
            <a:spLocks noGrp="1"/>
          </p:cNvSpPr>
          <p:nvPr>
            <p:ph idx="1"/>
          </p:nvPr>
        </p:nvSpPr>
        <p:spPr>
          <a:xfrm>
            <a:off x="4547043" y="2773885"/>
            <a:ext cx="6676469" cy="3141013"/>
          </a:xfrm>
        </p:spPr>
        <p:txBody>
          <a:bodyPr vert="horz" lIns="45720" tIns="45720" rIns="45720" bIns="45720" rtlCol="0" anchor="t">
            <a:normAutofit/>
          </a:bodyPr>
          <a:lstStyle/>
          <a:p>
            <a:r>
              <a:rPr lang="en-US" sz="1500" dirty="0"/>
              <a:t>All must be </a:t>
            </a:r>
            <a:r>
              <a:rPr lang="en-US" sz="1500" dirty="0">
                <a:solidFill>
                  <a:srgbClr val="FF0000"/>
                </a:solidFill>
              </a:rPr>
              <a:t>directly related </a:t>
            </a:r>
            <a:r>
              <a:rPr lang="en-US" sz="1500" dirty="0"/>
              <a:t>to COVID-19</a:t>
            </a:r>
          </a:p>
          <a:p>
            <a:r>
              <a:rPr lang="en-US" sz="1500" b="1" dirty="0"/>
              <a:t>EMPLOYEE IS</a:t>
            </a:r>
            <a:r>
              <a:rPr lang="en-US" sz="1500" dirty="0"/>
              <a:t>:</a:t>
            </a:r>
          </a:p>
          <a:p>
            <a:r>
              <a:rPr lang="en-US" sz="1500" b="1" dirty="0"/>
              <a:t>1. Subject to Federal, State, or local quarantine or isolation order</a:t>
            </a:r>
          </a:p>
          <a:p>
            <a:r>
              <a:rPr lang="en-US" sz="1500" b="1" dirty="0"/>
              <a:t>2. Advised by health care provider to self-quarantine</a:t>
            </a:r>
          </a:p>
          <a:p>
            <a:r>
              <a:rPr lang="en-US" sz="1500" b="1" dirty="0"/>
              <a:t>3. Experiencing symptoms and seeking medical diagnosis</a:t>
            </a:r>
          </a:p>
          <a:p>
            <a:r>
              <a:rPr lang="en-US" sz="1500" b="1" dirty="0"/>
              <a:t>4. Caring for individual subject to an order of self-quarantine </a:t>
            </a:r>
          </a:p>
          <a:p>
            <a:r>
              <a:rPr lang="en-US" sz="1500" b="1" dirty="0"/>
              <a:t>5. Caring for a child whose school/place of care/care provider is closed</a:t>
            </a:r>
          </a:p>
          <a:p>
            <a:r>
              <a:rPr lang="en-US" sz="1500" b="1" dirty="0"/>
              <a:t>6. Experiencing other substantially similar condition</a:t>
            </a:r>
          </a:p>
        </p:txBody>
      </p:sp>
    </p:spTree>
    <p:extLst>
      <p:ext uri="{BB962C8B-B14F-4D97-AF65-F5344CB8AC3E}">
        <p14:creationId xmlns:p14="http://schemas.microsoft.com/office/powerpoint/2010/main" val="71705518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E082F-4799-4832-87F5-429A04A9A5F2}"/>
              </a:ext>
            </a:extLst>
          </p:cNvPr>
          <p:cNvSpPr>
            <a:spLocks noGrp="1"/>
          </p:cNvSpPr>
          <p:nvPr>
            <p:ph type="title"/>
          </p:nvPr>
        </p:nvSpPr>
        <p:spPr/>
        <p:txBody>
          <a:bodyPr>
            <a:normAutofit/>
          </a:bodyPr>
          <a:lstStyle/>
          <a:p>
            <a:br>
              <a:rPr lang="en-US" sz="2800" b="1" u="sng"/>
            </a:br>
            <a:r>
              <a:rPr lang="en-US" sz="2800" b="1" u="sng"/>
              <a:t>VI. How Much?</a:t>
            </a:r>
            <a:br>
              <a:rPr lang="en-US" sz="2800" b="1" u="sng"/>
            </a:br>
            <a:r>
              <a:rPr lang="en-US" sz="2800" b="1"/>
              <a:t>	</a:t>
            </a:r>
            <a:r>
              <a:rPr lang="en-US" sz="2800"/>
              <a:t>Calculation of pay:</a:t>
            </a:r>
            <a:br>
              <a:rPr lang="en-US" sz="2800"/>
            </a:br>
            <a:endParaRPr lang="en-US" sz="2800" b="1" u="sng"/>
          </a:p>
        </p:txBody>
      </p:sp>
      <p:sp>
        <p:nvSpPr>
          <p:cNvPr id="3" name="Content Placeholder 2">
            <a:extLst>
              <a:ext uri="{FF2B5EF4-FFF2-40B4-BE49-F238E27FC236}">
                <a16:creationId xmlns:a16="http://schemas.microsoft.com/office/drawing/2014/main" id="{4B315996-5E82-4C0F-B646-3380814AD894}"/>
              </a:ext>
            </a:extLst>
          </p:cNvPr>
          <p:cNvSpPr>
            <a:spLocks noGrp="1"/>
          </p:cNvSpPr>
          <p:nvPr>
            <p:ph idx="1"/>
          </p:nvPr>
        </p:nvSpPr>
        <p:spPr>
          <a:xfrm>
            <a:off x="5063613" y="1153550"/>
            <a:ext cx="5680587" cy="5704449"/>
          </a:xfrm>
        </p:spPr>
        <p:txBody>
          <a:bodyPr>
            <a:normAutofit fontScale="25000" lnSpcReduction="20000"/>
          </a:bodyPr>
          <a:lstStyle/>
          <a:p>
            <a:r>
              <a:rPr lang="en-US" sz="7200" i="1"/>
              <a:t>Highest applicable wage rate:</a:t>
            </a:r>
          </a:p>
          <a:p>
            <a:r>
              <a:rPr lang="en-US" sz="7200" b="1"/>
              <a:t>For leave reasons (1), (2), or (3):</a:t>
            </a:r>
            <a:r>
              <a:rPr lang="en-US" sz="7200"/>
              <a:t> </a:t>
            </a:r>
          </a:p>
          <a:p>
            <a:pPr>
              <a:buFont typeface="Wingdings" panose="05000000000000000000" pitchFamily="2" charset="2"/>
              <a:buChar char="Ø"/>
            </a:pPr>
            <a:r>
              <a:rPr lang="en-US" sz="7200"/>
              <a:t>  Entitled to pay at either their regular rate or the applicable minimum wage, whichever is higher, </a:t>
            </a:r>
          </a:p>
          <a:p>
            <a:pPr>
              <a:buFont typeface="Wingdings" panose="05000000000000000000" pitchFamily="2" charset="2"/>
              <a:buChar char="Ø"/>
            </a:pPr>
            <a:r>
              <a:rPr lang="en-US" sz="7200"/>
              <a:t>  up to $511 per day and $5,110 in the aggregate (over a 2-week period).</a:t>
            </a:r>
          </a:p>
          <a:p>
            <a:br>
              <a:rPr lang="en-US" sz="7200"/>
            </a:br>
            <a:r>
              <a:rPr lang="en-US" sz="7200" b="1"/>
              <a:t>For leave reasons (4) or (6):</a:t>
            </a:r>
            <a:r>
              <a:rPr lang="en-US" sz="7200"/>
              <a:t> </a:t>
            </a:r>
          </a:p>
          <a:p>
            <a:pPr>
              <a:buFont typeface="Wingdings" panose="05000000000000000000" pitchFamily="2" charset="2"/>
              <a:buChar char="Ø"/>
            </a:pPr>
            <a:r>
              <a:rPr lang="en-US" sz="7200"/>
              <a:t>  Entitled to pay at 2/3 their regular rate or 2/3 the applicable minimum wage, whichever is higher, </a:t>
            </a:r>
          </a:p>
          <a:p>
            <a:pPr>
              <a:buFont typeface="Wingdings" panose="05000000000000000000" pitchFamily="2" charset="2"/>
              <a:buChar char="Ø"/>
            </a:pPr>
            <a:r>
              <a:rPr lang="en-US" sz="7200"/>
              <a:t>  up to $200 per day and $2,000 in the aggregate (over a 2-week period).</a:t>
            </a:r>
          </a:p>
          <a:p>
            <a:br>
              <a:rPr lang="en-US" sz="7200"/>
            </a:br>
            <a:r>
              <a:rPr lang="en-US" sz="7200" b="1"/>
              <a:t>For leave reason (5):</a:t>
            </a:r>
            <a:r>
              <a:rPr lang="en-US" sz="7200"/>
              <a:t> </a:t>
            </a:r>
          </a:p>
          <a:p>
            <a:pPr>
              <a:buFont typeface="Wingdings" panose="05000000000000000000" pitchFamily="2" charset="2"/>
              <a:buChar char="Ø"/>
            </a:pPr>
            <a:r>
              <a:rPr lang="en-US" sz="7200"/>
              <a:t>  entitled to pay at 2/3 their regular rate or 2/3 the applicable minimum wage, whichever is higher, </a:t>
            </a:r>
          </a:p>
          <a:p>
            <a:pPr>
              <a:buFont typeface="Wingdings" panose="05000000000000000000" pitchFamily="2" charset="2"/>
              <a:buChar char="Ø"/>
            </a:pPr>
            <a:r>
              <a:rPr lang="en-US" sz="7200"/>
              <a:t>  up to $200 per day and $12,000 in the aggregate (over a 12-week period).* </a:t>
            </a:r>
          </a:p>
          <a:p>
            <a:pPr marL="0" indent="0">
              <a:buNone/>
            </a:pPr>
            <a:r>
              <a:rPr lang="en-US" sz="4800"/>
              <a:t>*An employee may elect to substitute any accrued vacation leave, personal leave, or medical or sick leave for the first two weeks of partial paid leave under this section.</a:t>
            </a:r>
          </a:p>
          <a:p>
            <a:endParaRPr lang="en-US" sz="1000"/>
          </a:p>
        </p:txBody>
      </p:sp>
      <p:pic>
        <p:nvPicPr>
          <p:cNvPr id="5" name="Graphic 4" descr="Calculator">
            <a:extLst>
              <a:ext uri="{FF2B5EF4-FFF2-40B4-BE49-F238E27FC236}">
                <a16:creationId xmlns:a16="http://schemas.microsoft.com/office/drawing/2014/main" id="{49916E25-98D2-462E-B7F2-313EAC88732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spTree>
    <p:extLst>
      <p:ext uri="{BB962C8B-B14F-4D97-AF65-F5344CB8AC3E}">
        <p14:creationId xmlns:p14="http://schemas.microsoft.com/office/powerpoint/2010/main" val="3996755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B1DB-00A7-4F5A-AC98-33AC3B263634}"/>
              </a:ext>
            </a:extLst>
          </p:cNvPr>
          <p:cNvSpPr>
            <a:spLocks noGrp="1"/>
          </p:cNvSpPr>
          <p:nvPr>
            <p:ph type="title"/>
          </p:nvPr>
        </p:nvSpPr>
        <p:spPr>
          <a:xfrm>
            <a:off x="964788" y="804333"/>
            <a:ext cx="3391900" cy="5249334"/>
          </a:xfrm>
        </p:spPr>
        <p:txBody>
          <a:bodyPr>
            <a:normAutofit/>
          </a:bodyPr>
          <a:lstStyle/>
          <a:p>
            <a:pPr algn="r"/>
            <a:r>
              <a:rPr lang="en-US" b="1" u="sng">
                <a:solidFill>
                  <a:srgbClr val="FFFFFF"/>
                </a:solidFill>
              </a:rPr>
              <a:t>VI. Legal Protections</a:t>
            </a:r>
            <a:br>
              <a:rPr lang="en-US" b="1" u="sng">
                <a:solidFill>
                  <a:srgbClr val="FFFFFF"/>
                </a:solidFill>
              </a:rPr>
            </a:br>
            <a:r>
              <a:rPr lang="en-US" sz="3600">
                <a:solidFill>
                  <a:srgbClr val="FFFFFF"/>
                </a:solidFill>
              </a:rPr>
              <a:t>prohibited acts</a:t>
            </a:r>
            <a:endParaRPr lang="en-US" sz="3600" b="1" u="sng">
              <a:solidFill>
                <a:srgbClr val="FFFFFF"/>
              </a:solidFill>
            </a:endParaRPr>
          </a:p>
        </p:txBody>
      </p:sp>
      <p:sp>
        <p:nvSpPr>
          <p:cNvPr id="3" name="Content Placeholder 2">
            <a:extLst>
              <a:ext uri="{FF2B5EF4-FFF2-40B4-BE49-F238E27FC236}">
                <a16:creationId xmlns:a16="http://schemas.microsoft.com/office/drawing/2014/main" id="{C05D91F5-3A7E-48A1-989A-22C5D78B8BC6}"/>
              </a:ext>
            </a:extLst>
          </p:cNvPr>
          <p:cNvSpPr>
            <a:spLocks noGrp="1"/>
          </p:cNvSpPr>
          <p:nvPr>
            <p:ph idx="1"/>
          </p:nvPr>
        </p:nvSpPr>
        <p:spPr>
          <a:xfrm>
            <a:off x="4951048" y="804333"/>
            <a:ext cx="6306003" cy="5249334"/>
          </a:xfrm>
        </p:spPr>
        <p:txBody>
          <a:bodyPr anchor="ctr">
            <a:normAutofit lnSpcReduction="10000"/>
          </a:bodyPr>
          <a:lstStyle/>
          <a:p>
            <a:pPr marL="128016" lvl="1" indent="0">
              <a:buNone/>
            </a:pPr>
            <a:r>
              <a:rPr lang="en-US" sz="3200" b="1"/>
              <a:t>Prohibited Acts:</a:t>
            </a:r>
          </a:p>
          <a:p>
            <a:pPr>
              <a:buFont typeface="Wingdings" panose="05000000000000000000" pitchFamily="2" charset="2"/>
              <a:buChar char="v"/>
            </a:pPr>
            <a:r>
              <a:rPr lang="en-US" sz="2800"/>
              <a:t> Unlawful for employer to discharge, discipline or in any other manner discriminate against employee –</a:t>
            </a:r>
          </a:p>
          <a:p>
            <a:pPr marL="0" indent="0">
              <a:buNone/>
            </a:pPr>
            <a:endParaRPr lang="en-US" sz="2400"/>
          </a:p>
          <a:p>
            <a:pPr lvl="6">
              <a:buFont typeface="Wingdings" panose="05000000000000000000" pitchFamily="2" charset="2"/>
              <a:buChar char="Ø"/>
            </a:pPr>
            <a:r>
              <a:rPr lang="en-US" sz="2800"/>
              <a:t>Who takes this leave</a:t>
            </a:r>
          </a:p>
          <a:p>
            <a:pPr marL="923544" lvl="6" indent="0">
              <a:buNone/>
            </a:pPr>
            <a:endParaRPr lang="en-US" sz="2800"/>
          </a:p>
          <a:p>
            <a:pPr lvl="6">
              <a:buFont typeface="Wingdings" panose="05000000000000000000" pitchFamily="2" charset="2"/>
              <a:buChar char="Ø"/>
            </a:pPr>
            <a:r>
              <a:rPr lang="en-US" sz="2800"/>
              <a:t> Who has filed complaint, instituted or caused proceeding, testified or will testify, under or related to this Act</a:t>
            </a:r>
          </a:p>
          <a:p>
            <a:r>
              <a:rPr lang="en-US" sz="2400"/>
              <a:t> </a:t>
            </a:r>
            <a:endParaRPr lang="en-US" sz="2000"/>
          </a:p>
          <a:p>
            <a:pPr marL="0" indent="0">
              <a:buNone/>
            </a:pPr>
            <a:endParaRPr lang="en-US"/>
          </a:p>
        </p:txBody>
      </p:sp>
    </p:spTree>
    <p:extLst>
      <p:ext uri="{BB962C8B-B14F-4D97-AF65-F5344CB8AC3E}">
        <p14:creationId xmlns:p14="http://schemas.microsoft.com/office/powerpoint/2010/main" val="3886512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1EA82-3F8E-4D5A-A965-865BCA7DCA54}"/>
              </a:ext>
            </a:extLst>
          </p:cNvPr>
          <p:cNvSpPr>
            <a:spLocks noGrp="1"/>
          </p:cNvSpPr>
          <p:nvPr>
            <p:ph type="title"/>
          </p:nvPr>
        </p:nvSpPr>
        <p:spPr>
          <a:xfrm>
            <a:off x="964788" y="804333"/>
            <a:ext cx="3391900" cy="5249334"/>
          </a:xfrm>
        </p:spPr>
        <p:txBody>
          <a:bodyPr>
            <a:normAutofit/>
          </a:bodyPr>
          <a:lstStyle/>
          <a:p>
            <a:pPr algn="r"/>
            <a:r>
              <a:rPr lang="en-US" b="1" u="sng">
                <a:solidFill>
                  <a:srgbClr val="FFFFFF"/>
                </a:solidFill>
              </a:rPr>
              <a:t>VI. Legal Protections</a:t>
            </a:r>
            <a:br>
              <a:rPr lang="en-US" b="1" u="sng">
                <a:solidFill>
                  <a:srgbClr val="FFFFFF"/>
                </a:solidFill>
              </a:rPr>
            </a:br>
            <a:r>
              <a:rPr lang="en-US">
                <a:solidFill>
                  <a:srgbClr val="FFFFFF"/>
                </a:solidFill>
              </a:rPr>
              <a:t>enforcement</a:t>
            </a:r>
          </a:p>
        </p:txBody>
      </p:sp>
      <p:sp>
        <p:nvSpPr>
          <p:cNvPr id="3" name="Content Placeholder 2">
            <a:extLst>
              <a:ext uri="{FF2B5EF4-FFF2-40B4-BE49-F238E27FC236}">
                <a16:creationId xmlns:a16="http://schemas.microsoft.com/office/drawing/2014/main" id="{CDC7B189-EA3D-41F0-8761-31675053C870}"/>
              </a:ext>
            </a:extLst>
          </p:cNvPr>
          <p:cNvSpPr>
            <a:spLocks noGrp="1"/>
          </p:cNvSpPr>
          <p:nvPr>
            <p:ph idx="1"/>
          </p:nvPr>
        </p:nvSpPr>
        <p:spPr>
          <a:xfrm>
            <a:off x="4951048" y="209550"/>
            <a:ext cx="6659061" cy="6438900"/>
          </a:xfrm>
        </p:spPr>
        <p:txBody>
          <a:bodyPr anchor="ctr">
            <a:normAutofit/>
          </a:bodyPr>
          <a:lstStyle/>
          <a:p>
            <a:pPr marL="310896" lvl="2" indent="0">
              <a:buNone/>
            </a:pPr>
            <a:r>
              <a:rPr lang="en-US" sz="2400"/>
              <a:t>If EMPLOYER VIOLATES:</a:t>
            </a:r>
          </a:p>
          <a:p>
            <a:r>
              <a:rPr lang="en-US" sz="2400"/>
              <a:t> </a:t>
            </a:r>
          </a:p>
          <a:p>
            <a:pPr lvl="3">
              <a:buFont typeface="Wingdings" panose="05000000000000000000" pitchFamily="2" charset="2"/>
              <a:buChar char="v"/>
            </a:pPr>
            <a:r>
              <a:rPr lang="en-US" sz="2400"/>
              <a:t> </a:t>
            </a:r>
            <a:r>
              <a:rPr lang="en-US" sz="2400" b="1">
                <a:solidFill>
                  <a:schemeClr val="accent2"/>
                </a:solidFill>
              </a:rPr>
              <a:t>Unpaid Sick Leave:</a:t>
            </a:r>
          </a:p>
          <a:p>
            <a:pPr lvl="4">
              <a:buFont typeface="Wingdings" panose="05000000000000000000" pitchFamily="2" charset="2"/>
              <a:buChar char="Ø"/>
            </a:pPr>
            <a:r>
              <a:rPr lang="en-US" sz="2400"/>
              <a:t> considered to have failed to pay minimum wages &amp; subject to penalties under Fair Labor Standards Act</a:t>
            </a:r>
          </a:p>
          <a:p>
            <a:pPr lvl="4">
              <a:buFont typeface="Wingdings" panose="05000000000000000000" pitchFamily="2" charset="2"/>
              <a:buChar char="Ø"/>
            </a:pPr>
            <a:r>
              <a:rPr lang="en-US" sz="2400"/>
              <a:t> can also bring action in federal or state court</a:t>
            </a:r>
          </a:p>
          <a:p>
            <a:pPr lvl="4">
              <a:buFont typeface="Wingdings" panose="05000000000000000000" pitchFamily="2" charset="2"/>
              <a:buChar char="Ø"/>
            </a:pPr>
            <a:r>
              <a:rPr lang="en-US" sz="2400"/>
              <a:t> EMPLOYEE IS ENTITLED TO RECOVER FULL AMOUNT DUE UNDER FFCRA</a:t>
            </a:r>
          </a:p>
          <a:p>
            <a:pPr marL="640080" lvl="4" indent="0">
              <a:buNone/>
            </a:pPr>
            <a:endParaRPr lang="en-US" sz="2400"/>
          </a:p>
          <a:p>
            <a:pPr lvl="3">
              <a:buFont typeface="Wingdings" panose="05000000000000000000" pitchFamily="2" charset="2"/>
              <a:buChar char="v"/>
            </a:pPr>
            <a:r>
              <a:rPr lang="en-US" sz="2400"/>
              <a:t> </a:t>
            </a:r>
            <a:r>
              <a:rPr lang="en-US" sz="2400" b="1">
                <a:solidFill>
                  <a:schemeClr val="accent2"/>
                </a:solidFill>
              </a:rPr>
              <a:t>Unlawful termination (if employer </a:t>
            </a:r>
            <a:r>
              <a:rPr lang="en-US" sz="2400" b="1" i="1">
                <a:solidFill>
                  <a:schemeClr val="accent2"/>
                </a:solidFill>
              </a:rPr>
              <a:t>willfully</a:t>
            </a:r>
            <a:r>
              <a:rPr lang="en-US" sz="2400" b="1">
                <a:solidFill>
                  <a:schemeClr val="accent2"/>
                </a:solidFill>
              </a:rPr>
              <a:t> violates)</a:t>
            </a:r>
          </a:p>
          <a:p>
            <a:pPr lvl="4">
              <a:buFont typeface="Wingdings" panose="05000000000000000000" pitchFamily="2" charset="2"/>
              <a:buChar char="Ø"/>
            </a:pPr>
            <a:r>
              <a:rPr lang="en-US" sz="2400"/>
              <a:t> considered in violation of Fair Labor Standards Act</a:t>
            </a:r>
          </a:p>
          <a:p>
            <a:pPr lvl="4">
              <a:buFont typeface="Wingdings" panose="05000000000000000000" pitchFamily="2" charset="2"/>
              <a:buChar char="Ø"/>
            </a:pPr>
            <a:r>
              <a:rPr lang="en-US" sz="2400"/>
              <a:t> subject to penalties</a:t>
            </a:r>
          </a:p>
        </p:txBody>
      </p:sp>
      <p:pic>
        <p:nvPicPr>
          <p:cNvPr id="7" name="Graphic 6" descr="Gavel">
            <a:extLst>
              <a:ext uri="{FF2B5EF4-FFF2-40B4-BE49-F238E27FC236}">
                <a16:creationId xmlns:a16="http://schemas.microsoft.com/office/drawing/2014/main" id="{93A9C7B0-541B-4410-A4AE-2240461C6B8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99891" y="353686"/>
            <a:ext cx="1748286" cy="1460738"/>
          </a:xfrm>
          <a:prstGeom prst="rect">
            <a:avLst/>
          </a:prstGeom>
        </p:spPr>
      </p:pic>
    </p:spTree>
    <p:extLst>
      <p:ext uri="{BB962C8B-B14F-4D97-AF65-F5344CB8AC3E}">
        <p14:creationId xmlns:p14="http://schemas.microsoft.com/office/powerpoint/2010/main" val="721817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02549-342D-4524-AC82-C119DF224622}"/>
              </a:ext>
            </a:extLst>
          </p:cNvPr>
          <p:cNvSpPr>
            <a:spLocks noGrp="1"/>
          </p:cNvSpPr>
          <p:nvPr>
            <p:ph type="title"/>
          </p:nvPr>
        </p:nvSpPr>
        <p:spPr>
          <a:xfrm>
            <a:off x="964788" y="804333"/>
            <a:ext cx="3391900" cy="5249334"/>
          </a:xfrm>
        </p:spPr>
        <p:txBody>
          <a:bodyPr vert="horz" lIns="91440" tIns="45720" rIns="91440" bIns="45720" rtlCol="0" anchor="ctr">
            <a:normAutofit/>
          </a:bodyPr>
          <a:lstStyle/>
          <a:p>
            <a:pPr algn="r"/>
            <a:r>
              <a:rPr lang="en-US" b="1" u="sng">
                <a:solidFill>
                  <a:srgbClr val="FFFFFF"/>
                </a:solidFill>
              </a:rPr>
              <a:t>Right to return to work:</a:t>
            </a:r>
            <a:br>
              <a:rPr lang="en-US" b="1" u="sng">
                <a:solidFill>
                  <a:srgbClr val="FFFFFF"/>
                </a:solidFill>
              </a:rPr>
            </a:br>
            <a:endParaRPr lang="en-US">
              <a:solidFill>
                <a:srgbClr val="FFFFFF"/>
              </a:solidFill>
            </a:endParaRPr>
          </a:p>
        </p:txBody>
      </p:sp>
      <p:sp>
        <p:nvSpPr>
          <p:cNvPr id="3" name="Rectangle 2">
            <a:extLst>
              <a:ext uri="{FF2B5EF4-FFF2-40B4-BE49-F238E27FC236}">
                <a16:creationId xmlns:a16="http://schemas.microsoft.com/office/drawing/2014/main" id="{FE48C445-AA13-4F7A-903A-FD48FE49BE9B}"/>
              </a:ext>
            </a:extLst>
          </p:cNvPr>
          <p:cNvSpPr/>
          <p:nvPr/>
        </p:nvSpPr>
        <p:spPr>
          <a:xfrm>
            <a:off x="4951048" y="804333"/>
            <a:ext cx="6306003" cy="5249334"/>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sz="2800"/>
              <a:t>Act requires employers to provide same or equivalent job for employee who returns following leave</a:t>
            </a:r>
          </a:p>
          <a:p>
            <a:pPr defTabSz="914400">
              <a:lnSpc>
                <a:spcPct val="90000"/>
              </a:lnSpc>
              <a:spcAft>
                <a:spcPts val="600"/>
              </a:spcAft>
              <a:buClr>
                <a:schemeClr val="accent1"/>
              </a:buClr>
            </a:pPr>
            <a:endParaRPr lang="en-US" sz="2800"/>
          </a:p>
          <a:p>
            <a:pPr defTabSz="914400">
              <a:lnSpc>
                <a:spcPct val="90000"/>
              </a:lnSpc>
              <a:spcAft>
                <a:spcPts val="600"/>
              </a:spcAft>
              <a:buClr>
                <a:schemeClr val="accent1"/>
              </a:buClr>
            </a:pPr>
            <a:r>
              <a:rPr lang="en-US" sz="2800"/>
              <a:t>However: there are exceptions if your employer has fewer than 25 employees:</a:t>
            </a:r>
          </a:p>
          <a:p>
            <a:pPr marL="457200" indent="-457200" defTabSz="914400">
              <a:lnSpc>
                <a:spcPct val="90000"/>
              </a:lnSpc>
              <a:spcAft>
                <a:spcPts val="600"/>
              </a:spcAft>
              <a:buClr>
                <a:schemeClr val="accent1"/>
              </a:buClr>
              <a:buFont typeface="Wingdings" panose="05000000000000000000" pitchFamily="2" charset="2"/>
              <a:buChar char="Ø"/>
            </a:pPr>
            <a:r>
              <a:rPr lang="en-US" sz="2800"/>
              <a:t>AND employee took leave to care for your child </a:t>
            </a:r>
          </a:p>
          <a:p>
            <a:pPr marL="457200" indent="-457200" defTabSz="914400">
              <a:lnSpc>
                <a:spcPct val="90000"/>
              </a:lnSpc>
              <a:spcAft>
                <a:spcPts val="600"/>
              </a:spcAft>
              <a:buClr>
                <a:schemeClr val="accent1"/>
              </a:buClr>
              <a:buFont typeface="Wingdings" panose="05000000000000000000" pitchFamily="2" charset="2"/>
              <a:buChar char="Ø"/>
            </a:pPr>
            <a:r>
              <a:rPr lang="en-US" sz="2800"/>
              <a:t>AND several hardship conditions exist for employer</a:t>
            </a:r>
          </a:p>
        </p:txBody>
      </p:sp>
    </p:spTree>
    <p:extLst>
      <p:ext uri="{BB962C8B-B14F-4D97-AF65-F5344CB8AC3E}">
        <p14:creationId xmlns:p14="http://schemas.microsoft.com/office/powerpoint/2010/main" val="3773311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8DE6F-61D8-4C7C-ACCF-841F585CE32D}"/>
              </a:ext>
            </a:extLst>
          </p:cNvPr>
          <p:cNvSpPr>
            <a:spLocks noGrp="1"/>
          </p:cNvSpPr>
          <p:nvPr>
            <p:ph type="title"/>
          </p:nvPr>
        </p:nvSpPr>
        <p:spPr>
          <a:xfrm>
            <a:off x="1024128" y="585216"/>
            <a:ext cx="8018272" cy="1499616"/>
          </a:xfrm>
        </p:spPr>
        <p:txBody>
          <a:bodyPr>
            <a:normAutofit/>
          </a:bodyPr>
          <a:lstStyle/>
          <a:p>
            <a:r>
              <a:rPr lang="en-US"/>
              <a:t>LIMITATIONS </a:t>
            </a:r>
            <a:r>
              <a:rPr lang="en-US">
                <a:sym typeface="Wingdings" panose="05000000000000000000" pitchFamily="2" charset="2"/>
              </a:rPr>
              <a:t> </a:t>
            </a:r>
            <a:r>
              <a:rPr lang="en-US"/>
              <a:t>POSSIBLE UIB:</a:t>
            </a:r>
            <a:br>
              <a:rPr lang="en-US"/>
            </a:br>
            <a:endParaRPr lang="en-US"/>
          </a:p>
        </p:txBody>
      </p:sp>
      <p:sp>
        <p:nvSpPr>
          <p:cNvPr id="3" name="Content Placeholder 2">
            <a:extLst>
              <a:ext uri="{FF2B5EF4-FFF2-40B4-BE49-F238E27FC236}">
                <a16:creationId xmlns:a16="http://schemas.microsoft.com/office/drawing/2014/main" id="{2DB60D40-E72B-4A9E-AC1B-4CFD1D3A0317}"/>
              </a:ext>
            </a:extLst>
          </p:cNvPr>
          <p:cNvSpPr>
            <a:spLocks noGrp="1"/>
          </p:cNvSpPr>
          <p:nvPr>
            <p:ph idx="1"/>
          </p:nvPr>
        </p:nvSpPr>
        <p:spPr>
          <a:xfrm>
            <a:off x="1024128" y="1371600"/>
            <a:ext cx="8018271" cy="4937760"/>
          </a:xfrm>
        </p:spPr>
        <p:txBody>
          <a:bodyPr vert="horz" lIns="45720" tIns="45720" rIns="45720" bIns="45720" rtlCol="0" anchor="t">
            <a:normAutofit/>
          </a:bodyPr>
          <a:lstStyle/>
          <a:p>
            <a:pPr>
              <a:buFont typeface="Wingdings" panose="05000000000000000000" pitchFamily="2" charset="2"/>
              <a:buChar char="ü"/>
            </a:pPr>
            <a:r>
              <a:rPr lang="en-US" sz="2400"/>
              <a:t>If your business closed before April 1st, during or before your leave</a:t>
            </a:r>
          </a:p>
          <a:p>
            <a:pPr>
              <a:buFont typeface="Wingdings" panose="05000000000000000000" pitchFamily="2" charset="2"/>
              <a:buChar char="ü"/>
            </a:pPr>
            <a:r>
              <a:rPr lang="en-US" sz="2400"/>
              <a:t>Entitlement not applied retroactively</a:t>
            </a:r>
          </a:p>
          <a:p>
            <a:pPr>
              <a:buFont typeface="Wingdings" panose="05000000000000000000" pitchFamily="2" charset="2"/>
              <a:buChar char="ü"/>
            </a:pPr>
            <a:r>
              <a:rPr lang="en-US" sz="2400"/>
              <a:t>If furloughed</a:t>
            </a:r>
          </a:p>
          <a:p>
            <a:pPr>
              <a:buFont typeface="Wingdings" panose="05000000000000000000" pitchFamily="2" charset="2"/>
              <a:buChar char="ü"/>
            </a:pPr>
            <a:r>
              <a:rPr lang="en-US" sz="2400"/>
              <a:t>If reduced hours not related to COVID </a:t>
            </a:r>
          </a:p>
          <a:p>
            <a:pPr>
              <a:buFont typeface="Wingdings" panose="05000000000000000000" pitchFamily="2" charset="2"/>
              <a:buChar char="ü"/>
            </a:pPr>
            <a:r>
              <a:rPr lang="en-US" sz="2400"/>
              <a:t>Reduced hours because business does not have work for you</a:t>
            </a:r>
          </a:p>
          <a:p>
            <a:pPr marL="0" indent="0">
              <a:buNone/>
            </a:pPr>
            <a:endParaRPr lang="en-US" sz="2400"/>
          </a:p>
          <a:p>
            <a:r>
              <a:rPr lang="en-US" sz="1700"/>
              <a:t>Comprehensive list of FAQS from DOL:</a:t>
            </a:r>
          </a:p>
          <a:p>
            <a:r>
              <a:rPr lang="en-US" sz="1700">
                <a:ea typeface="+mn-lt"/>
                <a:cs typeface="+mn-lt"/>
                <a:hlinkClick r:id="rId2"/>
              </a:rPr>
              <a:t>https://www.dol.gov/agencies/whd/pandemic/ffcra-questions</a:t>
            </a:r>
            <a:endParaRPr lang="en-US" sz="1700"/>
          </a:p>
        </p:txBody>
      </p:sp>
    </p:spTree>
    <p:extLst>
      <p:ext uri="{BB962C8B-B14F-4D97-AF65-F5344CB8AC3E}">
        <p14:creationId xmlns:p14="http://schemas.microsoft.com/office/powerpoint/2010/main" val="3050769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2A427-E70D-4D1E-8A43-B703B6B87E13}"/>
              </a:ext>
            </a:extLst>
          </p:cNvPr>
          <p:cNvSpPr>
            <a:spLocks noGrp="1"/>
          </p:cNvSpPr>
          <p:nvPr>
            <p:ph type="title"/>
          </p:nvPr>
        </p:nvSpPr>
        <p:spPr/>
        <p:txBody>
          <a:bodyPr/>
          <a:lstStyle/>
          <a:p>
            <a:r>
              <a:rPr lang="en-US"/>
              <a:t>COMPARE/CONTRAST 		</a:t>
            </a:r>
          </a:p>
        </p:txBody>
      </p:sp>
      <p:sp>
        <p:nvSpPr>
          <p:cNvPr id="3" name="Content Placeholder 2">
            <a:extLst>
              <a:ext uri="{FF2B5EF4-FFF2-40B4-BE49-F238E27FC236}">
                <a16:creationId xmlns:a16="http://schemas.microsoft.com/office/drawing/2014/main" id="{DBFF1320-5F27-414B-9408-18D9532D4630}"/>
              </a:ext>
            </a:extLst>
          </p:cNvPr>
          <p:cNvSpPr>
            <a:spLocks noGrp="1"/>
          </p:cNvSpPr>
          <p:nvPr>
            <p:ph idx="1"/>
          </p:nvPr>
        </p:nvSpPr>
        <p:spPr>
          <a:xfrm>
            <a:off x="928878" y="1857375"/>
            <a:ext cx="9720073" cy="4571047"/>
          </a:xfrm>
        </p:spPr>
        <p:txBody>
          <a:bodyPr vert="horz" lIns="45720" tIns="45720" rIns="45720" bIns="45720" rtlCol="0" anchor="t">
            <a:normAutofit fontScale="92500" lnSpcReduction="10000"/>
          </a:bodyPr>
          <a:lstStyle/>
          <a:p>
            <a:r>
              <a:rPr lang="en-US" sz="2400"/>
              <a:t>EPSLA can be taken concurrently with the first two weeks of unpaid EFMLEA</a:t>
            </a:r>
          </a:p>
          <a:p>
            <a:r>
              <a:rPr lang="en-US" sz="2400"/>
              <a:t>Employee eligible for paid sick leave regardless of length of employment, but expanded family and medical leave must have been employed for 30 calendar days</a:t>
            </a:r>
          </a:p>
          <a:p>
            <a:r>
              <a:rPr lang="en-US" sz="2400"/>
              <a:t>EPSLA amends the Fair Labor Standards Act v EFMLEA amends FMLA</a:t>
            </a:r>
          </a:p>
          <a:p>
            <a:r>
              <a:rPr lang="en-US" sz="2400"/>
              <a:t>Maximum amount of EFMLEA leave reduced by amount of FMLA taken that year, EPSLA is not reduced by either EFMLEA or FMLA</a:t>
            </a:r>
          </a:p>
          <a:p>
            <a:r>
              <a:rPr lang="en-US" sz="2400"/>
              <a:t>EFMLEA applies to all employers with fewer than 500 employees, while FMLA does not apply to employers with fewer than 50 employees, EPSLA has both restrictions</a:t>
            </a:r>
          </a:p>
          <a:p>
            <a:r>
              <a:rPr lang="en-US" sz="2400"/>
              <a:t>First: look at EPSLA and then, if necessary, look under EFMLEA</a:t>
            </a:r>
          </a:p>
          <a:p>
            <a:r>
              <a:rPr lang="en-US" sz="1800"/>
              <a:t>It appears that employee could </a:t>
            </a:r>
            <a:r>
              <a:rPr lang="en-US" sz="1800" i="1" u="sng"/>
              <a:t>choose</a:t>
            </a:r>
            <a:r>
              <a:rPr lang="en-US" sz="1800"/>
              <a:t> to use accrued sick/vacation/PTO policies first before using paid sick leave under EPSLA. This may mean an employee could take longer than 12 weeks with own benefits. *However employer cannot REQUIRE employees to do so for first 2 weeks (possibly after the first 2 weeks, but employer must pay employee full amount entitled to under policy)</a:t>
            </a:r>
          </a:p>
        </p:txBody>
      </p:sp>
    </p:spTree>
    <p:extLst>
      <p:ext uri="{BB962C8B-B14F-4D97-AF65-F5344CB8AC3E}">
        <p14:creationId xmlns:p14="http://schemas.microsoft.com/office/powerpoint/2010/main" val="1210274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5B2F0-0124-4C14-988B-A71ABD901531}"/>
              </a:ext>
            </a:extLst>
          </p:cNvPr>
          <p:cNvSpPr>
            <a:spLocks noGrp="1"/>
          </p:cNvSpPr>
          <p:nvPr>
            <p:ph type="title"/>
          </p:nvPr>
        </p:nvSpPr>
        <p:spPr>
          <a:xfrm>
            <a:off x="964788" y="804333"/>
            <a:ext cx="3391900" cy="5249334"/>
          </a:xfrm>
        </p:spPr>
        <p:txBody>
          <a:bodyPr>
            <a:normAutofit/>
          </a:bodyPr>
          <a:lstStyle/>
          <a:p>
            <a:pPr algn="r"/>
            <a:r>
              <a:rPr lang="en-US" b="1" u="sng">
                <a:solidFill>
                  <a:srgbClr val="FFFFFF"/>
                </a:solidFill>
              </a:rPr>
              <a:t>I. WHAT?</a:t>
            </a:r>
            <a:r>
              <a:rPr lang="en-US">
                <a:solidFill>
                  <a:srgbClr val="FFFFFF"/>
                </a:solidFill>
              </a:rPr>
              <a:t> </a:t>
            </a:r>
          </a:p>
        </p:txBody>
      </p:sp>
      <p:sp>
        <p:nvSpPr>
          <p:cNvPr id="3" name="Content Placeholder 2">
            <a:extLst>
              <a:ext uri="{FF2B5EF4-FFF2-40B4-BE49-F238E27FC236}">
                <a16:creationId xmlns:a16="http://schemas.microsoft.com/office/drawing/2014/main" id="{2CDF769E-9F82-4F97-B2FA-51CFA89CC526}"/>
              </a:ext>
            </a:extLst>
          </p:cNvPr>
          <p:cNvSpPr>
            <a:spLocks noGrp="1"/>
          </p:cNvSpPr>
          <p:nvPr>
            <p:ph idx="1"/>
          </p:nvPr>
        </p:nvSpPr>
        <p:spPr>
          <a:xfrm>
            <a:off x="4921209" y="494843"/>
            <a:ext cx="6306003" cy="5863753"/>
          </a:xfrm>
        </p:spPr>
        <p:txBody>
          <a:bodyPr anchor="ctr">
            <a:normAutofit/>
          </a:bodyPr>
          <a:lstStyle/>
          <a:p>
            <a:pPr algn="ctr" fontAlgn="base"/>
            <a:r>
              <a:rPr lang="en-US" i="1">
                <a:latin typeface="Arial Black" panose="020B0A04020102020204" pitchFamily="34" charset="0"/>
                <a:cs typeface="Aharoni" panose="02010803020104030203" pitchFamily="2" charset="-79"/>
              </a:rPr>
              <a:t>Two weeks</a:t>
            </a:r>
            <a:r>
              <a:rPr lang="en-US" b="1">
                <a:latin typeface="Arial Black" panose="020B0A04020102020204" pitchFamily="34" charset="0"/>
                <a:cs typeface="Aharoni" panose="02010803020104030203" pitchFamily="2" charset="-79"/>
              </a:rPr>
              <a:t> of paid sick time for specified reasons related to COVID-19 </a:t>
            </a:r>
          </a:p>
          <a:p>
            <a:pPr fontAlgn="base"/>
            <a:endParaRPr lang="en-US" b="1">
              <a:latin typeface="Aharoni" panose="02010803020104030203" pitchFamily="2" charset="-79"/>
              <a:cs typeface="Aharoni" panose="02010803020104030203" pitchFamily="2" charset="-79"/>
            </a:endParaRPr>
          </a:p>
          <a:p>
            <a:pPr fontAlgn="base"/>
            <a:r>
              <a:rPr lang="en-US" sz="2400" u="sng"/>
              <a:t>Amount? </a:t>
            </a:r>
          </a:p>
          <a:p>
            <a:pPr fontAlgn="base">
              <a:buFont typeface="Wingdings" panose="05000000000000000000" pitchFamily="2" charset="2"/>
              <a:buChar char="v"/>
            </a:pPr>
            <a:r>
              <a:rPr lang="en-US"/>
              <a:t> 	</a:t>
            </a:r>
            <a:r>
              <a:rPr lang="en-US" i="1"/>
              <a:t>Full time employees/ at least 40 hours a week</a:t>
            </a:r>
            <a:r>
              <a:rPr lang="en-US"/>
              <a:t>: 	</a:t>
            </a:r>
            <a:r>
              <a:rPr lang="en-US">
                <a:solidFill>
                  <a:schemeClr val="accent2"/>
                </a:solidFill>
              </a:rPr>
              <a:t>paid 80 hours</a:t>
            </a:r>
            <a:r>
              <a:rPr lang="en-US"/>
              <a:t>  </a:t>
            </a:r>
          </a:p>
          <a:p>
            <a:pPr fontAlgn="base">
              <a:buFont typeface="Wingdings" panose="05000000000000000000" pitchFamily="2" charset="2"/>
              <a:buChar char="v"/>
            </a:pPr>
            <a:r>
              <a:rPr lang="en-US"/>
              <a:t> 	</a:t>
            </a:r>
            <a:r>
              <a:rPr lang="en-US" i="1"/>
              <a:t>Part time employees (</a:t>
            </a:r>
            <a:r>
              <a:rPr lang="en-US" sz="2000" i="1"/>
              <a:t>below 40 hours a week</a:t>
            </a:r>
            <a:r>
              <a:rPr lang="en-US" i="1"/>
              <a:t>)</a:t>
            </a:r>
            <a:r>
              <a:rPr lang="en-US"/>
              <a:t>: 	</a:t>
            </a:r>
            <a:r>
              <a:rPr lang="en-US">
                <a:solidFill>
                  <a:schemeClr val="accent2"/>
                </a:solidFill>
              </a:rPr>
              <a:t>paid for number of hours typically worked 	on average over a 2-week period</a:t>
            </a:r>
            <a:r>
              <a:rPr lang="en-US" b="1"/>
              <a:t> </a:t>
            </a:r>
          </a:p>
          <a:p>
            <a:pPr fontAlgn="base"/>
            <a:endParaRPr lang="en-US"/>
          </a:p>
          <a:p>
            <a:pPr fontAlgn="base">
              <a:buFont typeface="Wingdings" panose="05000000000000000000" pitchFamily="2" charset="2"/>
              <a:buChar char="q"/>
            </a:pPr>
            <a:r>
              <a:rPr lang="en-US"/>
              <a:t>Health insurance continued during leave </a:t>
            </a:r>
          </a:p>
          <a:p>
            <a:pPr fontAlgn="base">
              <a:buFont typeface="Wingdings" panose="05000000000000000000" pitchFamily="2" charset="2"/>
              <a:buChar char="q"/>
            </a:pPr>
            <a:r>
              <a:rPr lang="en-US"/>
              <a:t>Paid sick time CANNOT be carried over from one year to the next </a:t>
            </a:r>
          </a:p>
          <a:p>
            <a:endParaRPr lang="en-US"/>
          </a:p>
        </p:txBody>
      </p:sp>
    </p:spTree>
    <p:extLst>
      <p:ext uri="{BB962C8B-B14F-4D97-AF65-F5344CB8AC3E}">
        <p14:creationId xmlns:p14="http://schemas.microsoft.com/office/powerpoint/2010/main" val="2239401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8E2FB056-76A6-4553-96B8-276F5894D7BD}"/>
              </a:ext>
            </a:extLst>
          </p:cNvPr>
          <p:cNvPicPr>
            <a:picLocks noChangeAspect="1"/>
          </p:cNvPicPr>
          <p:nvPr/>
        </p:nvPicPr>
        <p:blipFill rotWithShape="1">
          <a:blip r:embed="rId2">
            <a:duotone>
              <a:prstClr val="black"/>
              <a:schemeClr val="tx2">
                <a:tint val="45000"/>
                <a:satMod val="400000"/>
              </a:schemeClr>
            </a:duotone>
            <a:alphaModFix amt="25000"/>
          </a:blip>
          <a:srcRect t="11570" b="3844"/>
          <a:stretch/>
        </p:blipFill>
        <p:spPr>
          <a:xfrm>
            <a:off x="20" y="10"/>
            <a:ext cx="12191980" cy="6857990"/>
          </a:xfrm>
          <a:prstGeom prst="rect">
            <a:avLst/>
          </a:prstGeom>
        </p:spPr>
      </p:pic>
      <p:sp>
        <p:nvSpPr>
          <p:cNvPr id="2" name="Title 1">
            <a:extLst>
              <a:ext uri="{FF2B5EF4-FFF2-40B4-BE49-F238E27FC236}">
                <a16:creationId xmlns:a16="http://schemas.microsoft.com/office/drawing/2014/main" id="{62188128-BB65-49E0-ACAC-56B36E6159B5}"/>
              </a:ext>
            </a:extLst>
          </p:cNvPr>
          <p:cNvSpPr>
            <a:spLocks noGrp="1"/>
          </p:cNvSpPr>
          <p:nvPr>
            <p:ph type="title"/>
          </p:nvPr>
        </p:nvSpPr>
        <p:spPr/>
        <p:txBody>
          <a:bodyPr>
            <a:normAutofit/>
          </a:bodyPr>
          <a:lstStyle/>
          <a:p>
            <a:r>
              <a:rPr lang="en-US">
                <a:solidFill>
                  <a:schemeClr val="tx1"/>
                </a:solidFill>
              </a:rPr>
              <a:t>Questions/ISSUES/PROBLEMS</a:t>
            </a:r>
          </a:p>
        </p:txBody>
      </p:sp>
      <p:sp>
        <p:nvSpPr>
          <p:cNvPr id="22" name="Content Placeholder 2">
            <a:extLst>
              <a:ext uri="{FF2B5EF4-FFF2-40B4-BE49-F238E27FC236}">
                <a16:creationId xmlns:a16="http://schemas.microsoft.com/office/drawing/2014/main" id="{8E22813A-D859-48C5-9D22-9C47D56570EE}"/>
              </a:ext>
            </a:extLst>
          </p:cNvPr>
          <p:cNvSpPr>
            <a:spLocks noGrp="1"/>
          </p:cNvSpPr>
          <p:nvPr>
            <p:ph idx="1"/>
          </p:nvPr>
        </p:nvSpPr>
        <p:spPr>
          <a:xfrm>
            <a:off x="1024128" y="1954306"/>
            <a:ext cx="9720073" cy="4500282"/>
          </a:xfrm>
        </p:spPr>
        <p:txBody>
          <a:bodyPr vert="horz" lIns="45720" tIns="45720" rIns="45720" bIns="45720" rtlCol="0" anchor="t">
            <a:normAutofit fontScale="92500" lnSpcReduction="10000"/>
          </a:bodyPr>
          <a:lstStyle/>
          <a:p>
            <a:pPr>
              <a:buFont typeface="Wingdings" panose="05000000000000000000" pitchFamily="2" charset="2"/>
              <a:buChar char="ü"/>
            </a:pPr>
            <a:r>
              <a:rPr lang="en-US" sz="2000" dirty="0"/>
              <a:t>Quarantine/isolation/shelter/stay at home orders: all qualify for FFRCA </a:t>
            </a:r>
            <a:r>
              <a:rPr lang="en-US" sz="2000" i="1" dirty="0"/>
              <a:t>as long as </a:t>
            </a:r>
            <a:r>
              <a:rPr lang="en-US" sz="2000" dirty="0"/>
              <a:t>there is work and/or telework you COULD DO if you weren’t quarantined.</a:t>
            </a:r>
          </a:p>
          <a:p>
            <a:pPr>
              <a:buFont typeface="Wingdings" panose="05000000000000000000" pitchFamily="2" charset="2"/>
              <a:buChar char="ü"/>
            </a:pPr>
            <a:r>
              <a:rPr lang="en-US" sz="2000" b="1" i="1" u="sng" dirty="0"/>
              <a:t>If</a:t>
            </a:r>
            <a:r>
              <a:rPr lang="en-US" sz="2000" b="1" dirty="0"/>
              <a:t> </a:t>
            </a:r>
            <a:r>
              <a:rPr lang="en-US" sz="2000" dirty="0"/>
              <a:t>you and your employer agree, you can take sick leave intermittently if taking care of child because school is closed. Employers/employees encouraged to collaborate and be flexible. (Example: M/W/F to care for child whose school is closed) *does not apply if sick!</a:t>
            </a:r>
          </a:p>
          <a:p>
            <a:pPr>
              <a:buFont typeface="Wingdings" panose="05000000000000000000" pitchFamily="2" charset="2"/>
              <a:buChar char="ü"/>
            </a:pPr>
            <a:r>
              <a:rPr lang="en-US" sz="2000" dirty="0"/>
              <a:t>Remember to follow reasonable notice procedures and save all documentation</a:t>
            </a:r>
          </a:p>
          <a:p>
            <a:pPr>
              <a:buFont typeface="Wingdings" panose="05000000000000000000" pitchFamily="2" charset="2"/>
              <a:buChar char="ü"/>
            </a:pPr>
            <a:r>
              <a:rPr lang="en-US" sz="2000" dirty="0"/>
              <a:t>You must be seeking a medical diagnosis if choosing to self quarantine, paid sick leave includes awaiting result of test</a:t>
            </a:r>
          </a:p>
          <a:p>
            <a:pPr>
              <a:buFont typeface="Wingdings" panose="05000000000000000000" pitchFamily="2" charset="2"/>
              <a:buChar char="ü"/>
            </a:pPr>
            <a:r>
              <a:rPr lang="en-US" sz="2000" dirty="0"/>
              <a:t>Paid sick leave under EPSLA does NOT count against other types of paid sick leave </a:t>
            </a:r>
          </a:p>
          <a:p>
            <a:pPr>
              <a:buFont typeface="Wingdings" panose="05000000000000000000" pitchFamily="2" charset="2"/>
              <a:buChar char="ü"/>
            </a:pPr>
            <a:r>
              <a:rPr lang="en-US" sz="2000" dirty="0"/>
              <a:t>“Son or daughter” can be over 18 if mental or physical disability</a:t>
            </a:r>
          </a:p>
          <a:p>
            <a:pPr>
              <a:buFont typeface="Wingdings" panose="05000000000000000000" pitchFamily="2" charset="2"/>
              <a:buChar char="ü"/>
            </a:pPr>
            <a:r>
              <a:rPr lang="en-US" sz="2000" dirty="0"/>
              <a:t>You must be the only suitable individual able to care for child </a:t>
            </a:r>
          </a:p>
          <a:p>
            <a:pPr>
              <a:buFont typeface="Wingdings" panose="05000000000000000000" pitchFamily="2" charset="2"/>
              <a:buChar char="ü"/>
            </a:pPr>
            <a:r>
              <a:rPr lang="en-US" sz="2000" dirty="0"/>
              <a:t> if you believe your employer is improperly refusing you paid sick leave, you may call 1-866-4US-WAGE (1-866-487-9243)					</a:t>
            </a:r>
          </a:p>
          <a:p>
            <a:pPr>
              <a:buFont typeface="Wingdings" panose="05000000000000000000" pitchFamily="2" charset="2"/>
              <a:buChar char="ü"/>
            </a:pPr>
            <a:endParaRPr lang="en-US" sz="2000" dirty="0"/>
          </a:p>
          <a:p>
            <a:pPr marL="127635" lvl="1" indent="0">
              <a:buNone/>
            </a:pPr>
            <a:endParaRPr lang="en-US" sz="2000" dirty="0"/>
          </a:p>
          <a:p>
            <a:pPr>
              <a:buFont typeface="Wingdings" panose="05000000000000000000" pitchFamily="2" charset="2"/>
              <a:buChar char="ü"/>
            </a:pPr>
            <a:endParaRPr lang="en-US" sz="1700" dirty="0"/>
          </a:p>
          <a:p>
            <a:pPr>
              <a:buFont typeface="Wingdings" panose="05000000000000000000" pitchFamily="2" charset="2"/>
              <a:buChar char="ü"/>
            </a:pPr>
            <a:endParaRPr lang="en-US" sz="1700" dirty="0"/>
          </a:p>
          <a:p>
            <a:pPr>
              <a:buFont typeface="Wingdings" panose="05000000000000000000" pitchFamily="2" charset="2"/>
              <a:buChar char="ü"/>
            </a:pPr>
            <a:endParaRPr lang="en-US" sz="1700" dirty="0"/>
          </a:p>
        </p:txBody>
      </p:sp>
      <p:sp>
        <p:nvSpPr>
          <p:cNvPr id="4" name="Action Button: Help 3">
            <a:hlinkClick r:id="" action="ppaction://noaction" highlightClick="1"/>
            <a:extLst>
              <a:ext uri="{FF2B5EF4-FFF2-40B4-BE49-F238E27FC236}">
                <a16:creationId xmlns:a16="http://schemas.microsoft.com/office/drawing/2014/main" id="{1E1BAF92-B16C-43D0-9F3D-B0FCE99A08A9}"/>
              </a:ext>
            </a:extLst>
          </p:cNvPr>
          <p:cNvSpPr/>
          <p:nvPr/>
        </p:nvSpPr>
        <p:spPr>
          <a:xfrm>
            <a:off x="7195114" y="664665"/>
            <a:ext cx="1042416"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2095893"/>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4A79B-06B2-4FE7-9CF6-54D940A8FE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4BBFA14D-8E4F-42D4-B5A0-9588A6A454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5" y="321731"/>
            <a:ext cx="11551187" cy="6214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10B2B88-1A1B-486B-9366-918FE2E71D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CD541BB-BFBE-4A73-B34B-C3E71CDD0EC3}"/>
              </a:ext>
            </a:extLst>
          </p:cNvPr>
          <p:cNvSpPr>
            <a:spLocks noGrp="1"/>
          </p:cNvSpPr>
          <p:nvPr>
            <p:ph idx="1"/>
          </p:nvPr>
        </p:nvSpPr>
        <p:spPr>
          <a:xfrm>
            <a:off x="1024129" y="787414"/>
            <a:ext cx="10329671" cy="5322647"/>
          </a:xfrm>
        </p:spPr>
        <p:txBody>
          <a:bodyPr>
            <a:normAutofit lnSpcReduction="10000"/>
          </a:bodyPr>
          <a:lstStyle/>
          <a:p>
            <a:r>
              <a:rPr lang="en-US" sz="3200" dirty="0">
                <a:ea typeface="Calibri" panose="020F0502020204030204" pitchFamily="34" charset="0"/>
              </a:rPr>
              <a:t>This presentation contains legal information prepared by LSHV and it not to be construed as legal advice.</a:t>
            </a:r>
          </a:p>
          <a:p>
            <a:r>
              <a:rPr lang="en-US" sz="3200" dirty="0">
                <a:ea typeface="Calibri" panose="020F0502020204030204" pitchFamily="34" charset="0"/>
              </a:rPr>
              <a:t> </a:t>
            </a:r>
          </a:p>
          <a:p>
            <a:r>
              <a:rPr lang="en-US" sz="3200" dirty="0">
                <a:ea typeface="Calibri" panose="020F0502020204030204" pitchFamily="34" charset="0"/>
              </a:rPr>
              <a:t>Unless otherwise noted, the content contained herein, including graphic images, buttons and text, are the exclusive property of LSHV.  Except for personal use, these items may not be copied, distributed, displayed, reproduced, or transmitted in any form or by any means, electronic, mechanical, photocopying, recording, or otherwise without prior written permission of LSHV.  This information was prepared on 5/20/2020.  Please note that any applicable laws, orders and directives are subject to change.</a:t>
            </a:r>
          </a:p>
        </p:txBody>
      </p:sp>
    </p:spTree>
    <p:extLst>
      <p:ext uri="{BB962C8B-B14F-4D97-AF65-F5344CB8AC3E}">
        <p14:creationId xmlns:p14="http://schemas.microsoft.com/office/powerpoint/2010/main" val="197605670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DA911-3927-477E-87E1-1E39ED41AA47}"/>
              </a:ext>
            </a:extLst>
          </p:cNvPr>
          <p:cNvSpPr>
            <a:spLocks noGrp="1"/>
          </p:cNvSpPr>
          <p:nvPr>
            <p:ph type="title"/>
          </p:nvPr>
        </p:nvSpPr>
        <p:spPr>
          <a:xfrm>
            <a:off x="964788" y="804333"/>
            <a:ext cx="3391900" cy="5249334"/>
          </a:xfrm>
        </p:spPr>
        <p:txBody>
          <a:bodyPr>
            <a:normAutofit/>
          </a:bodyPr>
          <a:lstStyle/>
          <a:p>
            <a:pPr algn="r"/>
            <a:r>
              <a:rPr lang="en-US" b="1" u="sng">
                <a:solidFill>
                  <a:srgbClr val="FFFFFF"/>
                </a:solidFill>
              </a:rPr>
              <a:t>II. When?</a:t>
            </a:r>
            <a:r>
              <a:rPr lang="en-US">
                <a:solidFill>
                  <a:srgbClr val="FFFFFF"/>
                </a:solidFill>
              </a:rPr>
              <a:t> </a:t>
            </a:r>
          </a:p>
        </p:txBody>
      </p:sp>
      <p:sp>
        <p:nvSpPr>
          <p:cNvPr id="3" name="Content Placeholder 2">
            <a:extLst>
              <a:ext uri="{FF2B5EF4-FFF2-40B4-BE49-F238E27FC236}">
                <a16:creationId xmlns:a16="http://schemas.microsoft.com/office/drawing/2014/main" id="{D9A9E5E8-E11D-442C-8904-78ABF7526F1E}"/>
              </a:ext>
            </a:extLst>
          </p:cNvPr>
          <p:cNvSpPr>
            <a:spLocks noGrp="1"/>
          </p:cNvSpPr>
          <p:nvPr>
            <p:ph idx="1"/>
          </p:nvPr>
        </p:nvSpPr>
        <p:spPr>
          <a:xfrm>
            <a:off x="4951048" y="573741"/>
            <a:ext cx="6452058" cy="5737412"/>
          </a:xfrm>
        </p:spPr>
        <p:txBody>
          <a:bodyPr anchor="ctr">
            <a:normAutofit/>
          </a:bodyPr>
          <a:lstStyle/>
          <a:p>
            <a:pPr marL="457200" indent="-457200">
              <a:buFont typeface="+mj-lt"/>
              <a:buAutoNum type="alphaUcPeriod"/>
            </a:pPr>
            <a:endParaRPr lang="en-US" sz="2000" b="1"/>
          </a:p>
          <a:p>
            <a:pPr marL="457200" indent="-457200">
              <a:buFont typeface="+mj-lt"/>
              <a:buAutoNum type="alphaUcPeriod"/>
            </a:pPr>
            <a:endParaRPr lang="en-US" sz="2000" b="1"/>
          </a:p>
          <a:p>
            <a:pPr marL="457200" indent="-457200">
              <a:buFont typeface="+mj-lt"/>
              <a:buAutoNum type="alphaUcPeriod"/>
            </a:pPr>
            <a:r>
              <a:rPr lang="en-US" sz="2400" b="1"/>
              <a:t>Overall</a:t>
            </a:r>
          </a:p>
          <a:p>
            <a:pPr lvl="3">
              <a:buFont typeface="Wingdings" panose="05000000000000000000" pitchFamily="2" charset="2"/>
              <a:buChar char="v"/>
            </a:pPr>
            <a:r>
              <a:rPr lang="en-US" sz="2000"/>
              <a:t>Went into effect April 1, 2020</a:t>
            </a:r>
          </a:p>
          <a:p>
            <a:pPr lvl="3">
              <a:buFont typeface="Wingdings" panose="05000000000000000000" pitchFamily="2" charset="2"/>
              <a:buChar char="v"/>
            </a:pPr>
            <a:r>
              <a:rPr lang="en-US" sz="2000"/>
              <a:t>Enacted through December 31, 2020</a:t>
            </a:r>
          </a:p>
          <a:p>
            <a:pPr marL="457200" indent="-457200">
              <a:buFont typeface="+mj-lt"/>
              <a:buAutoNum type="alphaUcPeriod"/>
            </a:pPr>
            <a:r>
              <a:rPr lang="en-US" sz="2400" b="1"/>
              <a:t>Paid sick time is available for </a:t>
            </a:r>
            <a:r>
              <a:rPr lang="en-US" sz="2400" b="1" i="1"/>
              <a:t>immediate use</a:t>
            </a:r>
          </a:p>
          <a:p>
            <a:pPr marL="457200" indent="-457200">
              <a:buFont typeface="+mj-lt"/>
              <a:buAutoNum type="alphaUcPeriod"/>
            </a:pPr>
            <a:r>
              <a:rPr lang="en-US" sz="2400" b="1"/>
              <a:t>Leave termination</a:t>
            </a:r>
          </a:p>
          <a:p>
            <a:pPr lvl="3">
              <a:buFont typeface="Wingdings" panose="05000000000000000000" pitchFamily="2" charset="2"/>
              <a:buChar char="v"/>
            </a:pPr>
            <a:r>
              <a:rPr lang="en-US" sz="2000"/>
              <a:t> Paid sick time ceases beginning with employee’s next scheduled work shift immediately following termination of need for paid sick time</a:t>
            </a:r>
          </a:p>
          <a:p>
            <a:pPr marL="457200" indent="-457200">
              <a:buFont typeface="+mj-lt"/>
              <a:buAutoNum type="alphaUcPeriod"/>
            </a:pPr>
            <a:r>
              <a:rPr lang="en-US" sz="2400" b="1"/>
              <a:t>Layoffs:</a:t>
            </a:r>
          </a:p>
          <a:p>
            <a:pPr lvl="3">
              <a:buFont typeface="Wingdings" panose="05000000000000000000" pitchFamily="2" charset="2"/>
              <a:buChar char="v"/>
            </a:pPr>
            <a:r>
              <a:rPr lang="en-US" sz="2000"/>
              <a:t>Employees laid off or furloughed </a:t>
            </a:r>
            <a:r>
              <a:rPr lang="en-US" sz="2000" u="sng"/>
              <a:t>NOT</a:t>
            </a:r>
            <a:r>
              <a:rPr lang="en-US" sz="2000"/>
              <a:t> entitled to FFCRA leave even if business remains open past April 1st</a:t>
            </a:r>
          </a:p>
          <a:p>
            <a:pPr lvl="3">
              <a:buFont typeface="Wingdings" panose="05000000000000000000" pitchFamily="2" charset="2"/>
              <a:buChar char="v"/>
            </a:pPr>
            <a:r>
              <a:rPr lang="en-US" sz="2000"/>
              <a:t>If business closes after April 1</a:t>
            </a:r>
            <a:r>
              <a:rPr lang="en-US" sz="2000" baseline="30000"/>
              <a:t>st</a:t>
            </a:r>
            <a:r>
              <a:rPr lang="en-US" sz="2000"/>
              <a:t>, FFCRA requirements apply </a:t>
            </a:r>
            <a:r>
              <a:rPr lang="en-US" sz="2000" b="1"/>
              <a:t>only</a:t>
            </a:r>
            <a:r>
              <a:rPr lang="en-US" sz="2000"/>
              <a:t> from April 1</a:t>
            </a:r>
            <a:r>
              <a:rPr lang="en-US" sz="2000" baseline="30000"/>
              <a:t>st</a:t>
            </a:r>
            <a:r>
              <a:rPr lang="en-US" sz="2000"/>
              <a:t> to date employees laid off</a:t>
            </a:r>
          </a:p>
          <a:p>
            <a:pPr marL="457200" lvl="3" indent="0">
              <a:buNone/>
            </a:pPr>
            <a:endParaRPr lang="en-US"/>
          </a:p>
          <a:p>
            <a:endParaRPr lang="en-US"/>
          </a:p>
          <a:p>
            <a:endParaRPr lang="en-US"/>
          </a:p>
        </p:txBody>
      </p:sp>
    </p:spTree>
    <p:extLst>
      <p:ext uri="{BB962C8B-B14F-4D97-AF65-F5344CB8AC3E}">
        <p14:creationId xmlns:p14="http://schemas.microsoft.com/office/powerpoint/2010/main" val="1616130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22F53-7160-42EE-9677-3BDDC648CBC1}"/>
              </a:ext>
            </a:extLst>
          </p:cNvPr>
          <p:cNvSpPr>
            <a:spLocks noGrp="1"/>
          </p:cNvSpPr>
          <p:nvPr>
            <p:ph type="title"/>
          </p:nvPr>
        </p:nvSpPr>
        <p:spPr>
          <a:xfrm>
            <a:off x="964788" y="804333"/>
            <a:ext cx="3391900" cy="5249334"/>
          </a:xfrm>
        </p:spPr>
        <p:txBody>
          <a:bodyPr>
            <a:normAutofit/>
          </a:bodyPr>
          <a:lstStyle/>
          <a:p>
            <a:pPr algn="r"/>
            <a:r>
              <a:rPr lang="en-US" b="1" u="sng">
                <a:solidFill>
                  <a:srgbClr val="FFFFFF"/>
                </a:solidFill>
              </a:rPr>
              <a:t>III. WHO?</a:t>
            </a:r>
          </a:p>
        </p:txBody>
      </p:sp>
      <p:sp>
        <p:nvSpPr>
          <p:cNvPr id="3" name="Content Placeholder 2">
            <a:extLst>
              <a:ext uri="{FF2B5EF4-FFF2-40B4-BE49-F238E27FC236}">
                <a16:creationId xmlns:a16="http://schemas.microsoft.com/office/drawing/2014/main" id="{035A877B-9BDC-433F-93F7-7ABFD50C587B}"/>
              </a:ext>
            </a:extLst>
          </p:cNvPr>
          <p:cNvSpPr>
            <a:spLocks noGrp="1"/>
          </p:cNvSpPr>
          <p:nvPr>
            <p:ph idx="1"/>
          </p:nvPr>
        </p:nvSpPr>
        <p:spPr>
          <a:xfrm>
            <a:off x="4951048" y="804333"/>
            <a:ext cx="6306003" cy="5249334"/>
          </a:xfrm>
        </p:spPr>
        <p:txBody>
          <a:bodyPr anchor="ctr">
            <a:normAutofit/>
          </a:bodyPr>
          <a:lstStyle/>
          <a:p>
            <a:pPr marL="457200" indent="-457200">
              <a:buFont typeface="+mj-lt"/>
              <a:buAutoNum type="alphaUcPeriod"/>
            </a:pPr>
            <a:r>
              <a:rPr lang="en-US"/>
              <a:t>Administered &amp; Enforced by DOL Wage and Hour Division (WHD)</a:t>
            </a:r>
          </a:p>
          <a:p>
            <a:pPr lvl="3">
              <a:buFont typeface="Wingdings" pitchFamily="18" charset="2"/>
              <a:buChar char="v"/>
            </a:pPr>
            <a:r>
              <a:rPr lang="en-US" sz="1800"/>
              <a:t>Amends the Fair Labor Standards Act</a:t>
            </a:r>
          </a:p>
          <a:p>
            <a:pPr marL="0" indent="0">
              <a:buNone/>
            </a:pPr>
            <a:endParaRPr lang="en-US"/>
          </a:p>
          <a:p>
            <a:pPr marL="457200" indent="-457200">
              <a:buFont typeface="+mj-lt"/>
              <a:buAutoNum type="alphaUcPeriod"/>
            </a:pPr>
            <a:r>
              <a:rPr lang="en-US"/>
              <a:t>Requires certain employers to provide employees with paid sick leave</a:t>
            </a:r>
          </a:p>
          <a:p>
            <a:pPr marL="457200" indent="-457200">
              <a:buFont typeface="+mj-lt"/>
              <a:buAutoNum type="alphaUcPeriod"/>
            </a:pPr>
            <a:endParaRPr lang="en-US"/>
          </a:p>
          <a:p>
            <a:pPr marL="1362075" lvl="8">
              <a:buFont typeface="Wingdings" panose="05000000000000000000" pitchFamily="2" charset="2"/>
              <a:buChar char="v"/>
            </a:pPr>
            <a:r>
              <a:rPr lang="en-US" sz="3200"/>
              <a:t>Which Employers?</a:t>
            </a:r>
          </a:p>
          <a:p>
            <a:pPr marL="1362075" lvl="8">
              <a:buFont typeface="Wingdings" panose="05000000000000000000" pitchFamily="2" charset="2"/>
              <a:buChar char="v"/>
            </a:pPr>
            <a:endParaRPr lang="en-US" sz="3200"/>
          </a:p>
          <a:p>
            <a:pPr marL="1362075" lvl="8">
              <a:buFont typeface="Wingdings" panose="05000000000000000000" pitchFamily="2" charset="2"/>
              <a:buChar char="v"/>
            </a:pPr>
            <a:r>
              <a:rPr lang="en-US" sz="3200"/>
              <a:t>Which Employees?</a:t>
            </a:r>
          </a:p>
          <a:p>
            <a:endParaRPr lang="en-US"/>
          </a:p>
        </p:txBody>
      </p:sp>
    </p:spTree>
    <p:extLst>
      <p:ext uri="{BB962C8B-B14F-4D97-AF65-F5344CB8AC3E}">
        <p14:creationId xmlns:p14="http://schemas.microsoft.com/office/powerpoint/2010/main" val="3461543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F3918-9EDD-488F-B0F1-DA2C1F10B868}"/>
              </a:ext>
            </a:extLst>
          </p:cNvPr>
          <p:cNvSpPr>
            <a:spLocks noGrp="1"/>
          </p:cNvSpPr>
          <p:nvPr>
            <p:ph type="title"/>
          </p:nvPr>
        </p:nvSpPr>
        <p:spPr/>
        <p:txBody>
          <a:bodyPr>
            <a:noAutofit/>
          </a:bodyPr>
          <a:lstStyle/>
          <a:p>
            <a:r>
              <a:rPr lang="en-US">
                <a:solidFill>
                  <a:schemeClr val="accent2"/>
                </a:solidFill>
              </a:rPr>
              <a:t>Which Employers</a:t>
            </a:r>
            <a:br>
              <a:rPr lang="en-US" sz="4000"/>
            </a:br>
            <a:r>
              <a:rPr lang="en-US" sz="4000"/>
              <a:t>    are required to provide emergency paid sick leave?	</a:t>
            </a:r>
          </a:p>
        </p:txBody>
      </p:sp>
      <p:sp>
        <p:nvSpPr>
          <p:cNvPr id="3" name="Content Placeholder 2">
            <a:extLst>
              <a:ext uri="{FF2B5EF4-FFF2-40B4-BE49-F238E27FC236}">
                <a16:creationId xmlns:a16="http://schemas.microsoft.com/office/drawing/2014/main" id="{223875E8-EEC6-49DF-8763-CEF26040626E}"/>
              </a:ext>
            </a:extLst>
          </p:cNvPr>
          <p:cNvSpPr>
            <a:spLocks noGrp="1"/>
          </p:cNvSpPr>
          <p:nvPr>
            <p:ph idx="1"/>
          </p:nvPr>
        </p:nvSpPr>
        <p:spPr>
          <a:xfrm>
            <a:off x="5063613" y="2286000"/>
            <a:ext cx="5680587" cy="4023360"/>
          </a:xfrm>
        </p:spPr>
        <p:txBody>
          <a:bodyPr>
            <a:noAutofit/>
          </a:bodyPr>
          <a:lstStyle/>
          <a:p>
            <a:r>
              <a:rPr lang="en-US" sz="2400"/>
              <a:t>1</a:t>
            </a:r>
            <a:r>
              <a:rPr lang="en-US" sz="2800"/>
              <a:t>. Certain public sector employers</a:t>
            </a:r>
            <a:endParaRPr lang="en-US" sz="2400"/>
          </a:p>
          <a:p>
            <a:pPr lvl="1">
              <a:buFont typeface="Wingdings" panose="05000000000000000000" pitchFamily="2" charset="2"/>
              <a:buChar char="v"/>
            </a:pPr>
            <a:r>
              <a:rPr lang="en-US" sz="2400"/>
              <a:t> Regardless of number of employees</a:t>
            </a:r>
          </a:p>
          <a:p>
            <a:pPr lvl="1">
              <a:buFont typeface="Wingdings" panose="05000000000000000000" pitchFamily="2" charset="2"/>
              <a:buChar char="v"/>
            </a:pPr>
            <a:r>
              <a:rPr lang="en-US" sz="2400"/>
              <a:t> OMB has authority to exclude certain federal employees</a:t>
            </a:r>
          </a:p>
          <a:p>
            <a:pPr marL="128016" lvl="1" indent="0">
              <a:buNone/>
            </a:pPr>
            <a:endParaRPr lang="en-US" sz="2400"/>
          </a:p>
          <a:p>
            <a:pPr marL="128016" lvl="1" indent="0">
              <a:buNone/>
            </a:pPr>
            <a:r>
              <a:rPr lang="en-US" sz="2800"/>
              <a:t>2. Private employers with </a:t>
            </a:r>
            <a:r>
              <a:rPr lang="en-US" sz="2800" i="1">
                <a:solidFill>
                  <a:schemeClr val="accent2"/>
                </a:solidFill>
              </a:rPr>
              <a:t>fewer than 500 employees</a:t>
            </a:r>
            <a:endParaRPr lang="en-US" sz="2400"/>
          </a:p>
          <a:p>
            <a:pPr lvl="1">
              <a:buFont typeface="Wingdings" panose="05000000000000000000" pitchFamily="2" charset="2"/>
              <a:buChar char="v"/>
            </a:pPr>
            <a:r>
              <a:rPr lang="en-US" sz="2400"/>
              <a:t> Includes not for profit employers</a:t>
            </a:r>
          </a:p>
        </p:txBody>
      </p:sp>
      <p:pic>
        <p:nvPicPr>
          <p:cNvPr id="7" name="Graphic 6" descr="Office Worker">
            <a:extLst>
              <a:ext uri="{FF2B5EF4-FFF2-40B4-BE49-F238E27FC236}">
                <a16:creationId xmlns:a16="http://schemas.microsoft.com/office/drawing/2014/main" id="{CF4E1F6F-20A7-45AB-BB56-6DD4C33A71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spTree>
    <p:extLst>
      <p:ext uri="{BB962C8B-B14F-4D97-AF65-F5344CB8AC3E}">
        <p14:creationId xmlns:p14="http://schemas.microsoft.com/office/powerpoint/2010/main" val="3607297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96347-99A7-4B88-9C6B-F0F4EC367D00}"/>
              </a:ext>
            </a:extLst>
          </p:cNvPr>
          <p:cNvSpPr>
            <a:spLocks noGrp="1"/>
          </p:cNvSpPr>
          <p:nvPr>
            <p:ph type="title"/>
          </p:nvPr>
        </p:nvSpPr>
        <p:spPr>
          <a:xfrm>
            <a:off x="1024128" y="459317"/>
            <a:ext cx="4389120" cy="1749552"/>
          </a:xfrm>
        </p:spPr>
        <p:txBody>
          <a:bodyPr>
            <a:normAutofit/>
          </a:bodyPr>
          <a:lstStyle/>
          <a:p>
            <a:r>
              <a:rPr lang="en-US" sz="3700"/>
              <a:t>Does the employer have</a:t>
            </a:r>
            <a:br>
              <a:rPr lang="en-US" sz="3700"/>
            </a:br>
            <a:r>
              <a:rPr lang="en-US" sz="3700"/>
              <a:t>		Fewer than 500 employees?</a:t>
            </a:r>
          </a:p>
        </p:txBody>
      </p:sp>
      <p:sp>
        <p:nvSpPr>
          <p:cNvPr id="3" name="Content Placeholder 2">
            <a:extLst>
              <a:ext uri="{FF2B5EF4-FFF2-40B4-BE49-F238E27FC236}">
                <a16:creationId xmlns:a16="http://schemas.microsoft.com/office/drawing/2014/main" id="{69D54466-B85A-4769-81B8-3138A5A3DF6B}"/>
              </a:ext>
            </a:extLst>
          </p:cNvPr>
          <p:cNvSpPr>
            <a:spLocks noGrp="1"/>
          </p:cNvSpPr>
          <p:nvPr>
            <p:ph idx="1"/>
          </p:nvPr>
        </p:nvSpPr>
        <p:spPr>
          <a:xfrm>
            <a:off x="1024129" y="2208869"/>
            <a:ext cx="4389120" cy="4189814"/>
          </a:xfrm>
        </p:spPr>
        <p:txBody>
          <a:bodyPr>
            <a:normAutofit fontScale="92500" lnSpcReduction="10000"/>
          </a:bodyPr>
          <a:lstStyle/>
          <a:p>
            <a:pPr lvl="3">
              <a:buFont typeface="Wingdings" panose="05000000000000000000" pitchFamily="2" charset="2"/>
              <a:buChar char="v"/>
            </a:pPr>
            <a:r>
              <a:rPr lang="en-US" sz="1800"/>
              <a:t>Who is counted:</a:t>
            </a:r>
          </a:p>
          <a:p>
            <a:pPr lvl="4">
              <a:buFont typeface="Wingdings" panose="05000000000000000000" pitchFamily="2" charset="2"/>
              <a:buChar char="Ø"/>
            </a:pPr>
            <a:r>
              <a:rPr lang="en-US" sz="1800"/>
              <a:t> Full time &amp; Part time employees</a:t>
            </a:r>
          </a:p>
          <a:p>
            <a:pPr lvl="4">
              <a:buFont typeface="Wingdings" panose="05000000000000000000" pitchFamily="2" charset="2"/>
              <a:buChar char="Ø"/>
            </a:pPr>
            <a:r>
              <a:rPr lang="en-US" sz="1800"/>
              <a:t> Employees working &amp; on leave</a:t>
            </a:r>
          </a:p>
          <a:p>
            <a:pPr lvl="4">
              <a:buFont typeface="Wingdings" panose="05000000000000000000" pitchFamily="2" charset="2"/>
              <a:buChar char="Ø"/>
            </a:pPr>
            <a:r>
              <a:rPr lang="en-US" sz="1800"/>
              <a:t> Temporary employees jointly employed</a:t>
            </a:r>
          </a:p>
          <a:p>
            <a:pPr lvl="4">
              <a:buFont typeface="Wingdings" panose="05000000000000000000" pitchFamily="2" charset="2"/>
              <a:buChar char="Ø"/>
            </a:pPr>
            <a:r>
              <a:rPr lang="en-US" sz="1800"/>
              <a:t> Day laborers supplied by temp agency </a:t>
            </a:r>
          </a:p>
          <a:p>
            <a:pPr marL="640080" lvl="4" indent="0">
              <a:buNone/>
            </a:pPr>
            <a:endParaRPr lang="en-US" sz="1800"/>
          </a:p>
          <a:p>
            <a:pPr lvl="3">
              <a:buFont typeface="Wingdings" panose="05000000000000000000" pitchFamily="2" charset="2"/>
              <a:buChar char="v"/>
            </a:pPr>
            <a:r>
              <a:rPr lang="en-US" sz="1800"/>
              <a:t>Who is NOT counted:</a:t>
            </a:r>
          </a:p>
          <a:p>
            <a:pPr lvl="4">
              <a:buFont typeface="Wingdings" panose="05000000000000000000" pitchFamily="2" charset="2"/>
              <a:buChar char="Ø"/>
            </a:pPr>
            <a:r>
              <a:rPr lang="en-US" sz="1800"/>
              <a:t> Employees working outside the U.S., U.S. territories, or D.C.</a:t>
            </a:r>
          </a:p>
          <a:p>
            <a:pPr lvl="4">
              <a:buFont typeface="Wingdings" panose="05000000000000000000" pitchFamily="2" charset="2"/>
              <a:buChar char="Ø"/>
            </a:pPr>
            <a:r>
              <a:rPr lang="en-US" sz="1800"/>
              <a:t>Furloughed employees</a:t>
            </a:r>
          </a:p>
          <a:p>
            <a:pPr lvl="4">
              <a:buFont typeface="Wingdings" panose="05000000000000000000" pitchFamily="2" charset="2"/>
              <a:buChar char="Ø"/>
            </a:pPr>
            <a:r>
              <a:rPr lang="en-US" sz="1800"/>
              <a:t>Independent contractors</a:t>
            </a:r>
          </a:p>
          <a:p>
            <a:pPr lvl="4">
              <a:buFont typeface="Wingdings" panose="05000000000000000000" pitchFamily="2" charset="2"/>
              <a:buChar char="Ø"/>
            </a:pPr>
            <a:endParaRPr lang="en-US" sz="1800"/>
          </a:p>
          <a:p>
            <a:pPr lvl="3">
              <a:buFont typeface="Wingdings" panose="05000000000000000000" pitchFamily="2" charset="2"/>
              <a:buChar char="v"/>
            </a:pPr>
            <a:r>
              <a:rPr lang="en-US" sz="1800"/>
              <a:t>When are they counted:</a:t>
            </a:r>
          </a:p>
          <a:p>
            <a:pPr lvl="4">
              <a:buFont typeface="Wingdings" panose="05000000000000000000" pitchFamily="2" charset="2"/>
              <a:buChar char="Ø"/>
            </a:pPr>
            <a:r>
              <a:rPr lang="en-US" sz="1800"/>
              <a:t> When leave is </a:t>
            </a:r>
            <a:r>
              <a:rPr lang="en-US" sz="1800" i="1"/>
              <a:t>initiated</a:t>
            </a:r>
          </a:p>
          <a:p>
            <a:endParaRPr lang="en-US" sz="1700"/>
          </a:p>
        </p:txBody>
      </p:sp>
      <p:pic>
        <p:nvPicPr>
          <p:cNvPr id="8" name="Graphic 7" descr="Tally">
            <a:extLst>
              <a:ext uri="{FF2B5EF4-FFF2-40B4-BE49-F238E27FC236}">
                <a16:creationId xmlns:a16="http://schemas.microsoft.com/office/drawing/2014/main" id="{929CDF3A-1794-41DF-B18C-77E8614B019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056116" y="1342665"/>
            <a:ext cx="4175762" cy="4175762"/>
          </a:xfrm>
          <a:prstGeom prst="rect">
            <a:avLst/>
          </a:prstGeom>
        </p:spPr>
      </p:pic>
    </p:spTree>
    <p:extLst>
      <p:ext uri="{BB962C8B-B14F-4D97-AF65-F5344CB8AC3E}">
        <p14:creationId xmlns:p14="http://schemas.microsoft.com/office/powerpoint/2010/main" val="357791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5C038-57DB-431C-AA43-97CA0D23536C}"/>
              </a:ext>
            </a:extLst>
          </p:cNvPr>
          <p:cNvSpPr>
            <a:spLocks noGrp="1"/>
          </p:cNvSpPr>
          <p:nvPr>
            <p:ph type="title"/>
          </p:nvPr>
        </p:nvSpPr>
        <p:spPr>
          <a:xfrm>
            <a:off x="1024128" y="585216"/>
            <a:ext cx="6066818" cy="1499616"/>
          </a:xfrm>
        </p:spPr>
        <p:txBody>
          <a:bodyPr>
            <a:normAutofit/>
          </a:bodyPr>
          <a:lstStyle/>
          <a:p>
            <a:r>
              <a:rPr lang="en-US"/>
              <a:t>Exempted employers?</a:t>
            </a:r>
          </a:p>
        </p:txBody>
      </p:sp>
      <p:sp>
        <p:nvSpPr>
          <p:cNvPr id="3" name="Content Placeholder 2">
            <a:extLst>
              <a:ext uri="{FF2B5EF4-FFF2-40B4-BE49-F238E27FC236}">
                <a16:creationId xmlns:a16="http://schemas.microsoft.com/office/drawing/2014/main" id="{2F07F1CE-A691-4197-86A1-45461AA4E481}"/>
              </a:ext>
            </a:extLst>
          </p:cNvPr>
          <p:cNvSpPr>
            <a:spLocks noGrp="1"/>
          </p:cNvSpPr>
          <p:nvPr>
            <p:ph idx="1"/>
          </p:nvPr>
        </p:nvSpPr>
        <p:spPr>
          <a:xfrm>
            <a:off x="1024128" y="2286000"/>
            <a:ext cx="6066818" cy="4023360"/>
          </a:xfrm>
        </p:spPr>
        <p:txBody>
          <a:bodyPr vert="horz" lIns="45720" tIns="45720" rIns="45720" bIns="45720" rtlCol="0" anchor="t">
            <a:normAutofit/>
          </a:bodyPr>
          <a:lstStyle/>
          <a:p>
            <a:pPr marL="411480" indent="-457200">
              <a:buAutoNum type="arabicPeriod"/>
            </a:pPr>
            <a:r>
              <a:rPr lang="en-US" dirty="0"/>
              <a:t>Small businesses with fewer than 50 employees are exempt from providing leave due to school closings or childcare unavailability</a:t>
            </a:r>
            <a:r>
              <a:rPr lang="en-US" dirty="0">
                <a:solidFill>
                  <a:schemeClr val="accent2"/>
                </a:solidFill>
              </a:rPr>
              <a:t> </a:t>
            </a:r>
            <a:r>
              <a:rPr lang="en-US" i="1" dirty="0">
                <a:solidFill>
                  <a:schemeClr val="accent2"/>
                </a:solidFill>
              </a:rPr>
              <a:t>if jeopardize business viability</a:t>
            </a:r>
          </a:p>
          <a:p>
            <a:pPr marL="411480" indent="-457200">
              <a:buAutoNum type="arabicPeriod"/>
            </a:pPr>
            <a:r>
              <a:rPr lang="en-US" dirty="0"/>
              <a:t>Employers of certain health care providers* and emergency providers are allowed to opt out</a:t>
            </a:r>
          </a:p>
          <a:p>
            <a:pPr marL="411480" indent="-457200">
              <a:buAutoNum type="arabicPeriod"/>
            </a:pPr>
            <a:r>
              <a:rPr lang="en-US" dirty="0"/>
              <a:t>Who determines the exemption? </a:t>
            </a:r>
            <a:r>
              <a:rPr lang="en-US" dirty="0">
                <a:solidFill>
                  <a:schemeClr val="accent2"/>
                </a:solidFill>
              </a:rPr>
              <a:t>THE EMPLOYER</a:t>
            </a:r>
          </a:p>
          <a:p>
            <a:pPr marL="914400" lvl="3" indent="-457200">
              <a:buAutoNum type="arabicPeriod"/>
            </a:pPr>
            <a:r>
              <a:rPr lang="en-US" dirty="0"/>
              <a:t>Leave would result in expenses to exceed available revenue and force it to cease </a:t>
            </a:r>
            <a:r>
              <a:rPr lang="en-US" i="1" dirty="0"/>
              <a:t>minimal</a:t>
            </a:r>
            <a:r>
              <a:rPr lang="en-US" dirty="0"/>
              <a:t> operation</a:t>
            </a:r>
          </a:p>
          <a:p>
            <a:pPr marL="914400" lvl="3" indent="-457200">
              <a:buAutoNum type="arabicPeriod"/>
            </a:pPr>
            <a:r>
              <a:rPr lang="en-US" dirty="0"/>
              <a:t>Absence of employee with specialized skills and knowledge would mean substantial risk to financial health or operating capacity</a:t>
            </a:r>
          </a:p>
          <a:p>
            <a:pPr marL="914400" lvl="3" indent="-457200">
              <a:buAutoNum type="arabicPeriod"/>
            </a:pPr>
            <a:r>
              <a:rPr lang="en-US" dirty="0"/>
              <a:t>Cannot find enough employees able, willing and qualified, needed to operate at </a:t>
            </a:r>
            <a:r>
              <a:rPr lang="en-US" i="1" dirty="0"/>
              <a:t>minimal</a:t>
            </a:r>
            <a:r>
              <a:rPr lang="en-US" dirty="0"/>
              <a:t> capacity</a:t>
            </a:r>
          </a:p>
        </p:txBody>
      </p:sp>
      <p:pic>
        <p:nvPicPr>
          <p:cNvPr id="13" name="Picture 4">
            <a:extLst>
              <a:ext uri="{FF2B5EF4-FFF2-40B4-BE49-F238E27FC236}">
                <a16:creationId xmlns:a16="http://schemas.microsoft.com/office/drawing/2014/main" id="{2B5FE2F4-C9E1-4CF8-9149-46B5511C9E2A}"/>
              </a:ext>
            </a:extLst>
          </p:cNvPr>
          <p:cNvPicPr>
            <a:picLocks noChangeAspect="1"/>
          </p:cNvPicPr>
          <p:nvPr/>
        </p:nvPicPr>
        <p:blipFill rotWithShape="1">
          <a:blip r:embed="rId2"/>
          <a:srcRect l="54841" r="-1" b="-1"/>
          <a:stretch/>
        </p:blipFill>
        <p:spPr>
          <a:xfrm>
            <a:off x="7552266" y="10"/>
            <a:ext cx="4639733" cy="6857990"/>
          </a:xfrm>
          <a:prstGeom prst="rect">
            <a:avLst/>
          </a:prstGeom>
        </p:spPr>
      </p:pic>
    </p:spTree>
    <p:extLst>
      <p:ext uri="{BB962C8B-B14F-4D97-AF65-F5344CB8AC3E}">
        <p14:creationId xmlns:p14="http://schemas.microsoft.com/office/powerpoint/2010/main" val="3949712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2CA85-941D-4B5D-9FEA-3CB5B957B40A}"/>
              </a:ext>
            </a:extLst>
          </p:cNvPr>
          <p:cNvSpPr>
            <a:spLocks noGrp="1"/>
          </p:cNvSpPr>
          <p:nvPr>
            <p:ph type="title"/>
          </p:nvPr>
        </p:nvSpPr>
        <p:spPr/>
        <p:txBody>
          <a:bodyPr>
            <a:normAutofit/>
          </a:bodyPr>
          <a:lstStyle/>
          <a:p>
            <a:r>
              <a:rPr lang="en-US">
                <a:solidFill>
                  <a:schemeClr val="accent2"/>
                </a:solidFill>
              </a:rPr>
              <a:t>Which Employees</a:t>
            </a:r>
            <a:br>
              <a:rPr lang="en-US">
                <a:solidFill>
                  <a:schemeClr val="accent1"/>
                </a:solidFill>
              </a:rPr>
            </a:br>
            <a:r>
              <a:rPr lang="en-US">
                <a:solidFill>
                  <a:schemeClr val="accent1"/>
                </a:solidFill>
              </a:rPr>
              <a:t>		</a:t>
            </a:r>
            <a:r>
              <a:rPr lang="en-US" sz="4000">
                <a:solidFill>
                  <a:schemeClr val="tx1"/>
                </a:solidFill>
              </a:rPr>
              <a:t>are provided emergency paid sick leave? </a:t>
            </a:r>
          </a:p>
        </p:txBody>
      </p:sp>
      <p:sp>
        <p:nvSpPr>
          <p:cNvPr id="3" name="Content Placeholder 2">
            <a:extLst>
              <a:ext uri="{FF2B5EF4-FFF2-40B4-BE49-F238E27FC236}">
                <a16:creationId xmlns:a16="http://schemas.microsoft.com/office/drawing/2014/main" id="{1FA82A59-156F-4EA2-88E9-D91D0D7F3A89}"/>
              </a:ext>
            </a:extLst>
          </p:cNvPr>
          <p:cNvSpPr>
            <a:spLocks noGrp="1"/>
          </p:cNvSpPr>
          <p:nvPr>
            <p:ph idx="1"/>
          </p:nvPr>
        </p:nvSpPr>
        <p:spPr>
          <a:xfrm>
            <a:off x="1024128" y="1954306"/>
            <a:ext cx="9934817" cy="4554070"/>
          </a:xfrm>
        </p:spPr>
        <p:txBody>
          <a:bodyPr vert="horz" lIns="45720" tIns="45720" rIns="45720" bIns="45720" rtlCol="0" anchor="t">
            <a:normAutofit fontScale="62500" lnSpcReduction="20000"/>
          </a:bodyPr>
          <a:lstStyle/>
          <a:p>
            <a:r>
              <a:rPr lang="en-US" sz="3200"/>
              <a:t>1.  Certain Federal employees who are covered by Title II of FMLA </a:t>
            </a:r>
          </a:p>
          <a:p>
            <a:pPr marL="447675" lvl="2"/>
            <a:r>
              <a:rPr lang="en-US" sz="2800"/>
              <a:t>(but not covered by expanded family and medical leave provisions of this act)</a:t>
            </a:r>
          </a:p>
          <a:p>
            <a:pPr marL="127635" lvl="1" indent="0">
              <a:buNone/>
            </a:pPr>
            <a:endParaRPr lang="en-US" sz="3200"/>
          </a:p>
          <a:p>
            <a:pPr marL="127635" lvl="1" indent="0">
              <a:buNone/>
            </a:pPr>
            <a:r>
              <a:rPr lang="en-US" sz="3200"/>
              <a:t>2. Employees of private entity or individual employing fewer than 500 employees</a:t>
            </a:r>
          </a:p>
          <a:p>
            <a:pPr marL="127635" lvl="1" indent="0">
              <a:buNone/>
            </a:pPr>
            <a:endParaRPr lang="en-US" sz="3200"/>
          </a:p>
          <a:p>
            <a:pPr marL="127635" lvl="1" indent="0">
              <a:buNone/>
            </a:pPr>
            <a:r>
              <a:rPr lang="en-US" sz="3200"/>
              <a:t>3. Employees who work under a multiemployer collective agreement whose employers pay into a multiemployer plan</a:t>
            </a:r>
          </a:p>
          <a:p>
            <a:pPr marL="127635" lvl="1" indent="0">
              <a:buNone/>
            </a:pPr>
            <a:endParaRPr lang="en-US" sz="3200"/>
          </a:p>
          <a:p>
            <a:pPr marL="264795" lvl="1">
              <a:buFont typeface="Wingdings" panose="05000000000000000000" pitchFamily="2" charset="2"/>
              <a:buChar char="v"/>
            </a:pPr>
            <a:r>
              <a:rPr lang="en-US" sz="3200"/>
              <a:t>	</a:t>
            </a:r>
            <a:r>
              <a:rPr lang="en-US" sz="3200" b="1"/>
              <a:t>regardless of how long employed by employer</a:t>
            </a:r>
          </a:p>
          <a:p>
            <a:pPr marL="264795" lvl="1">
              <a:buFont typeface="Wingdings" panose="05000000000000000000" pitchFamily="2" charset="2"/>
              <a:buChar char="v"/>
            </a:pPr>
            <a:r>
              <a:rPr lang="en-US" sz="3200"/>
              <a:t>  	all employees of covered employers who </a:t>
            </a:r>
            <a:r>
              <a:rPr lang="en-US" sz="3200">
                <a:solidFill>
                  <a:schemeClr val="accent2"/>
                </a:solidFill>
              </a:rPr>
              <a:t>cannot telework</a:t>
            </a:r>
          </a:p>
          <a:p>
            <a:pPr marL="264795" lvl="1">
              <a:buFont typeface="Wingdings" panose="05000000000000000000" pitchFamily="2" charset="2"/>
              <a:buChar char="v"/>
            </a:pPr>
            <a:r>
              <a:rPr lang="en-US" sz="3200"/>
              <a:t> 	entitled to paid sick leave under EPSLA regardless of how much leave taken under FMLA</a:t>
            </a:r>
          </a:p>
          <a:p>
            <a:pPr marL="264795" lvl="1">
              <a:buFont typeface="Wingdings" panose="05000000000000000000" pitchFamily="2" charset="2"/>
              <a:buChar char="v"/>
            </a:pPr>
            <a:r>
              <a:rPr lang="en-US" sz="3200"/>
              <a:t>        concurrently: employees of covered employers who have been employed for at least 	30 days eligible for additional 10 weeks of paid family leave to care for child(EFMLEA)</a:t>
            </a:r>
          </a:p>
          <a:p>
            <a:pPr marL="264795" lvl="1">
              <a:buFont typeface="Wingdings" panose="05000000000000000000" pitchFamily="2" charset="2"/>
              <a:buChar char="v"/>
            </a:pPr>
            <a:r>
              <a:rPr lang="en-US" sz="3200"/>
              <a:t> 	Secretary of Labor has authority to exclude certain health care providers and 	emergency responders*</a:t>
            </a:r>
          </a:p>
          <a:p>
            <a:pPr marL="264795" lvl="1"/>
            <a:endParaRPr lang="en-US" sz="3200"/>
          </a:p>
          <a:p>
            <a:pPr marL="127635" lvl="1" indent="0">
              <a:buNone/>
            </a:pPr>
            <a:endParaRPr lang="en-US" sz="2000"/>
          </a:p>
          <a:p>
            <a:pPr marL="127635" lvl="1" indent="0">
              <a:buNone/>
            </a:pPr>
            <a:endParaRPr lang="en-US" sz="2000"/>
          </a:p>
        </p:txBody>
      </p:sp>
      <p:pic>
        <p:nvPicPr>
          <p:cNvPr id="6" name="Graphic 5" descr="Office Worker">
            <a:extLst>
              <a:ext uri="{FF2B5EF4-FFF2-40B4-BE49-F238E27FC236}">
                <a16:creationId xmlns:a16="http://schemas.microsoft.com/office/drawing/2014/main" id="{D5D8BB64-F5E9-4F90-90E3-CA7271D30D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03452" y="1524899"/>
            <a:ext cx="2266950" cy="2167016"/>
          </a:xfrm>
          <a:prstGeom prst="rect">
            <a:avLst/>
          </a:prstGeom>
        </p:spPr>
      </p:pic>
    </p:spTree>
    <p:extLst>
      <p:ext uri="{BB962C8B-B14F-4D97-AF65-F5344CB8AC3E}">
        <p14:creationId xmlns:p14="http://schemas.microsoft.com/office/powerpoint/2010/main" val="3656440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4DCB6-C50D-49DB-B637-0C79011AAC92}"/>
              </a:ext>
            </a:extLst>
          </p:cNvPr>
          <p:cNvSpPr>
            <a:spLocks noGrp="1"/>
          </p:cNvSpPr>
          <p:nvPr>
            <p:ph type="title"/>
          </p:nvPr>
        </p:nvSpPr>
        <p:spPr/>
        <p:txBody>
          <a:bodyPr>
            <a:normAutofit/>
          </a:bodyPr>
          <a:lstStyle/>
          <a:p>
            <a:r>
              <a:rPr lang="en-US"/>
              <a:t>Who is a health care provider?</a:t>
            </a:r>
          </a:p>
        </p:txBody>
      </p:sp>
      <p:sp>
        <p:nvSpPr>
          <p:cNvPr id="3" name="Content Placeholder 2">
            <a:extLst>
              <a:ext uri="{FF2B5EF4-FFF2-40B4-BE49-F238E27FC236}">
                <a16:creationId xmlns:a16="http://schemas.microsoft.com/office/drawing/2014/main" id="{87C03ABD-6214-4A23-B2D6-D6D2D7E1A922}"/>
              </a:ext>
            </a:extLst>
          </p:cNvPr>
          <p:cNvSpPr>
            <a:spLocks noGrp="1"/>
          </p:cNvSpPr>
          <p:nvPr>
            <p:ph idx="1"/>
          </p:nvPr>
        </p:nvSpPr>
        <p:spPr>
          <a:xfrm>
            <a:off x="5063613" y="1792941"/>
            <a:ext cx="5680587" cy="4858871"/>
          </a:xfrm>
        </p:spPr>
        <p:txBody>
          <a:bodyPr>
            <a:normAutofit lnSpcReduction="10000"/>
          </a:bodyPr>
          <a:lstStyle/>
          <a:p>
            <a:r>
              <a:rPr lang="en-US" sz="1500"/>
              <a:t>*Anyone employed at any doctor’s office, hospital, health care center, clinic, post-secondary educational institution offering health care instruction, medical school, local health department or agency, nursing facility, retirement facility, nursing home, home health care provider*, any facility that performs laboratory or medical testing, pharmacy or any similar institution, employer, or entity [also emergency responders]</a:t>
            </a:r>
          </a:p>
          <a:p>
            <a:r>
              <a:rPr lang="en-US" sz="2000">
                <a:solidFill>
                  <a:schemeClr val="accent2"/>
                </a:solidFill>
              </a:rPr>
              <a:t>Two possible issues:</a:t>
            </a:r>
          </a:p>
          <a:p>
            <a:pPr>
              <a:buFont typeface="Wingdings" panose="05000000000000000000" pitchFamily="2" charset="2"/>
              <a:buChar char="v"/>
            </a:pPr>
            <a:r>
              <a:rPr lang="en-US" sz="2000"/>
              <a:t>Employee can be </a:t>
            </a:r>
            <a:r>
              <a:rPr lang="en-US" sz="2000" i="1"/>
              <a:t>non-essential</a:t>
            </a:r>
            <a:r>
              <a:rPr lang="en-US" sz="2000"/>
              <a:t> in an essential workplace</a:t>
            </a:r>
          </a:p>
          <a:p>
            <a:pPr>
              <a:buFont typeface="Wingdings" panose="05000000000000000000" pitchFamily="2" charset="2"/>
              <a:buChar char="v"/>
            </a:pPr>
            <a:r>
              <a:rPr lang="en-US" sz="2000"/>
              <a:t>DOL urges employers to be “judicious”:</a:t>
            </a:r>
          </a:p>
          <a:p>
            <a:r>
              <a:rPr lang="en-US" sz="2000" b="1" i="1"/>
              <a:t>“To minimize the spread of the virus associated with COVID-19, the Department encourages employers to </a:t>
            </a:r>
            <a:r>
              <a:rPr lang="en-US" sz="2000" b="1" i="1">
                <a:solidFill>
                  <a:schemeClr val="accent2"/>
                </a:solidFill>
              </a:rPr>
              <a:t>be judicious </a:t>
            </a:r>
            <a:r>
              <a:rPr lang="en-US" sz="2000" b="1" i="1"/>
              <a:t>when using this definition to exempt health care providers from the provisions of the FFCRA. For example, an employer may decide to exempt these employees from leave for caring for a family member, but choose to provide them paid sick leave in the case of their own COVID-19 illness.”</a:t>
            </a:r>
          </a:p>
        </p:txBody>
      </p:sp>
      <p:pic>
        <p:nvPicPr>
          <p:cNvPr id="5" name="Graphic 4" descr="Ambulance">
            <a:extLst>
              <a:ext uri="{FF2B5EF4-FFF2-40B4-BE49-F238E27FC236}">
                <a16:creationId xmlns:a16="http://schemas.microsoft.com/office/drawing/2014/main" id="{9B359C2F-27BC-4308-80C4-00DA217BC86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Tree>
    <p:extLst>
      <p:ext uri="{BB962C8B-B14F-4D97-AF65-F5344CB8AC3E}">
        <p14:creationId xmlns:p14="http://schemas.microsoft.com/office/powerpoint/2010/main" val="24451277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01697B2E34CD24EB590DB9F906B1C6E" ma:contentTypeVersion="9" ma:contentTypeDescription="Create a new document." ma:contentTypeScope="" ma:versionID="004761463f1449f33558397cd92b7bc2">
  <xsd:schema xmlns:xsd="http://www.w3.org/2001/XMLSchema" xmlns:xs="http://www.w3.org/2001/XMLSchema" xmlns:p="http://schemas.microsoft.com/office/2006/metadata/properties" xmlns:ns2="bbf677ce-3023-46f9-b6c2-a96cc90cd511" targetNamespace="http://schemas.microsoft.com/office/2006/metadata/properties" ma:root="true" ma:fieldsID="b79d12b66e3327454de64a468eea1524" ns2:_="">
    <xsd:import namespace="bbf677ce-3023-46f9-b6c2-a96cc90cd51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f677ce-3023-46f9-b6c2-a96cc90cd5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1AD6DD-DF0C-489E-85EB-DFEBDD31770B}">
  <ds:schemaRefs>
    <ds:schemaRef ds:uri="1bd01473-699b-43a6-93a2-825e7969f39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a7eeeb0b-8d7e-4216-b4a3-e6a93d8eba5b"/>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FCFCD895-D333-49ED-88AC-C1E4E59246BA}">
  <ds:schemaRefs>
    <ds:schemaRef ds:uri="http://schemas.microsoft.com/sharepoint/v3/contenttype/forms"/>
  </ds:schemaRefs>
</ds:datastoreItem>
</file>

<file path=customXml/itemProps3.xml><?xml version="1.0" encoding="utf-8"?>
<ds:datastoreItem xmlns:ds="http://schemas.openxmlformats.org/officeDocument/2006/customXml" ds:itemID="{49C0F5D4-785B-4512-AF9C-1353F57617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f677ce-3023-46f9-b6c2-a96cc90cd5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TotalTime>
  <Words>1367</Words>
  <Application>Microsoft Office PowerPoint</Application>
  <PresentationFormat>Widescreen</PresentationFormat>
  <Paragraphs>185</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Aharoni</vt:lpstr>
      <vt:lpstr>Arial Black</vt:lpstr>
      <vt:lpstr>Tw Cen MT</vt:lpstr>
      <vt:lpstr>Tw Cen MT Condensed</vt:lpstr>
      <vt:lpstr>Wingdings</vt:lpstr>
      <vt:lpstr>Wingdings 3</vt:lpstr>
      <vt:lpstr>Integral</vt:lpstr>
      <vt:lpstr>    FFCRA (The Families First Coronavirus Response Act) DIVISION E: Emergency Paid Sick Leave Act (EPSLA)       </vt:lpstr>
      <vt:lpstr>I. WHAT? </vt:lpstr>
      <vt:lpstr>II. When? </vt:lpstr>
      <vt:lpstr>III. WHO?</vt:lpstr>
      <vt:lpstr>Which Employers     are required to provide emergency paid sick leave? </vt:lpstr>
      <vt:lpstr>Does the employer have   Fewer than 500 employees?</vt:lpstr>
      <vt:lpstr>Exempted employers?</vt:lpstr>
      <vt:lpstr>Which Employees   are provided emergency paid sick leave? </vt:lpstr>
      <vt:lpstr>Who is a health care provider?</vt:lpstr>
      <vt:lpstr>IV. How?  EMPLOYER: </vt:lpstr>
      <vt:lpstr>  IV. HOW?   Employee:</vt:lpstr>
      <vt:lpstr>iv. How?  documentation:</vt:lpstr>
      <vt:lpstr>V. Why?  qualifying reasons for leave</vt:lpstr>
      <vt:lpstr> VI. How Much?  Calculation of pay: </vt:lpstr>
      <vt:lpstr>VI. Legal Protections prohibited acts</vt:lpstr>
      <vt:lpstr>VI. Legal Protections enforcement</vt:lpstr>
      <vt:lpstr>Right to return to work: </vt:lpstr>
      <vt:lpstr>LIMITATIONS  POSSIBLE UIB: </vt:lpstr>
      <vt:lpstr>COMPARE/CONTRAST   </vt:lpstr>
      <vt:lpstr>Questions/ISSUES/PROBLEMS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FFCRA (The Families First Coronavirus Response Act) DIVISION E: Emergency Paid Sick Leave Act (EPSLA)       </dc:title>
  <dc:creator>Zuvic, Averyann</dc:creator>
  <cp:lastModifiedBy>Zuvic, Averyann</cp:lastModifiedBy>
  <cp:revision>2</cp:revision>
  <dcterms:created xsi:type="dcterms:W3CDTF">2020-05-20T17:52:02Z</dcterms:created>
  <dcterms:modified xsi:type="dcterms:W3CDTF">2020-05-20T17:59:28Z</dcterms:modified>
</cp:coreProperties>
</file>