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6" r:id="rId6"/>
    <p:sldId id="268" r:id="rId7"/>
    <p:sldId id="258" r:id="rId8"/>
    <p:sldId id="260" r:id="rId9"/>
    <p:sldId id="263" r:id="rId10"/>
    <p:sldId id="259" r:id="rId11"/>
    <p:sldId id="262" r:id="rId12"/>
    <p:sldId id="272" r:id="rId13"/>
    <p:sldId id="267" r:id="rId14"/>
    <p:sldId id="271" r:id="rId15"/>
    <p:sldId id="270" r:id="rId16"/>
    <p:sldId id="274" r:id="rId17"/>
    <p:sldId id="273" r:id="rId18"/>
    <p:sldId id="26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p:cViewPr varScale="1">
        <p:scale>
          <a:sx n="65" d="100"/>
          <a:sy n="65" d="100"/>
        </p:scale>
        <p:origin x="9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89398-08CA-417E-9433-66C71BB934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0FAC50-459F-467D-ABE8-6C3C39EDF6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76B20C-D889-4DAD-A56D-2FCD586D5C44}"/>
              </a:ext>
            </a:extLst>
          </p:cNvPr>
          <p:cNvSpPr>
            <a:spLocks noGrp="1"/>
          </p:cNvSpPr>
          <p:nvPr>
            <p:ph type="dt" sz="half" idx="10"/>
          </p:nvPr>
        </p:nvSpPr>
        <p:spPr/>
        <p:txBody>
          <a:bodyPr/>
          <a:lstStyle/>
          <a:p>
            <a:fld id="{E63991B7-561D-4318-B853-66DC2297590C}" type="datetimeFigureOut">
              <a:rPr lang="en-US" smtClean="0"/>
              <a:t>5/20/2020</a:t>
            </a:fld>
            <a:endParaRPr lang="en-US"/>
          </a:p>
        </p:txBody>
      </p:sp>
      <p:sp>
        <p:nvSpPr>
          <p:cNvPr id="5" name="Footer Placeholder 4">
            <a:extLst>
              <a:ext uri="{FF2B5EF4-FFF2-40B4-BE49-F238E27FC236}">
                <a16:creationId xmlns:a16="http://schemas.microsoft.com/office/drawing/2014/main" id="{AF140F64-EA43-431F-9CBA-807CFCBB9C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FD0399-9338-42FF-8E80-7DD732EC887C}"/>
              </a:ext>
            </a:extLst>
          </p:cNvPr>
          <p:cNvSpPr>
            <a:spLocks noGrp="1"/>
          </p:cNvSpPr>
          <p:nvPr>
            <p:ph type="sldNum" sz="quarter" idx="12"/>
          </p:nvPr>
        </p:nvSpPr>
        <p:spPr/>
        <p:txBody>
          <a:bodyPr/>
          <a:lstStyle/>
          <a:p>
            <a:fld id="{325C2429-932E-4DF9-8ABD-94C2B602B80B}" type="slidenum">
              <a:rPr lang="en-US" smtClean="0"/>
              <a:t>‹#›</a:t>
            </a:fld>
            <a:endParaRPr lang="en-US"/>
          </a:p>
        </p:txBody>
      </p:sp>
    </p:spTree>
    <p:extLst>
      <p:ext uri="{BB962C8B-B14F-4D97-AF65-F5344CB8AC3E}">
        <p14:creationId xmlns:p14="http://schemas.microsoft.com/office/powerpoint/2010/main" val="1564097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0FE9D-5835-4142-AC2E-6BE89A7EB1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9826AF-F671-4841-B00C-8B0C0191A0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F86389-0739-446C-A692-512929284457}"/>
              </a:ext>
            </a:extLst>
          </p:cNvPr>
          <p:cNvSpPr>
            <a:spLocks noGrp="1"/>
          </p:cNvSpPr>
          <p:nvPr>
            <p:ph type="dt" sz="half" idx="10"/>
          </p:nvPr>
        </p:nvSpPr>
        <p:spPr/>
        <p:txBody>
          <a:bodyPr/>
          <a:lstStyle/>
          <a:p>
            <a:fld id="{E63991B7-561D-4318-B853-66DC2297590C}" type="datetimeFigureOut">
              <a:rPr lang="en-US" smtClean="0"/>
              <a:t>5/20/2020</a:t>
            </a:fld>
            <a:endParaRPr lang="en-US"/>
          </a:p>
        </p:txBody>
      </p:sp>
      <p:sp>
        <p:nvSpPr>
          <p:cNvPr id="5" name="Footer Placeholder 4">
            <a:extLst>
              <a:ext uri="{FF2B5EF4-FFF2-40B4-BE49-F238E27FC236}">
                <a16:creationId xmlns:a16="http://schemas.microsoft.com/office/drawing/2014/main" id="{FFBF2F03-16F8-45B7-8D3F-985EC3AA58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3178D8-613D-4588-827B-1EE4A056D885}"/>
              </a:ext>
            </a:extLst>
          </p:cNvPr>
          <p:cNvSpPr>
            <a:spLocks noGrp="1"/>
          </p:cNvSpPr>
          <p:nvPr>
            <p:ph type="sldNum" sz="quarter" idx="12"/>
          </p:nvPr>
        </p:nvSpPr>
        <p:spPr/>
        <p:txBody>
          <a:bodyPr/>
          <a:lstStyle/>
          <a:p>
            <a:fld id="{325C2429-932E-4DF9-8ABD-94C2B602B80B}" type="slidenum">
              <a:rPr lang="en-US" smtClean="0"/>
              <a:t>‹#›</a:t>
            </a:fld>
            <a:endParaRPr lang="en-US"/>
          </a:p>
        </p:txBody>
      </p:sp>
    </p:spTree>
    <p:extLst>
      <p:ext uri="{BB962C8B-B14F-4D97-AF65-F5344CB8AC3E}">
        <p14:creationId xmlns:p14="http://schemas.microsoft.com/office/powerpoint/2010/main" val="3335723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DD7F37-8D5A-4211-882D-6DE3EF6A8E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023AED-ACDE-4E0E-AC61-9EDE5E1C36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75E0B-5BE9-40B4-90E6-4AC17E51083A}"/>
              </a:ext>
            </a:extLst>
          </p:cNvPr>
          <p:cNvSpPr>
            <a:spLocks noGrp="1"/>
          </p:cNvSpPr>
          <p:nvPr>
            <p:ph type="dt" sz="half" idx="10"/>
          </p:nvPr>
        </p:nvSpPr>
        <p:spPr/>
        <p:txBody>
          <a:bodyPr/>
          <a:lstStyle/>
          <a:p>
            <a:fld id="{E63991B7-561D-4318-B853-66DC2297590C}" type="datetimeFigureOut">
              <a:rPr lang="en-US" smtClean="0"/>
              <a:t>5/20/2020</a:t>
            </a:fld>
            <a:endParaRPr lang="en-US"/>
          </a:p>
        </p:txBody>
      </p:sp>
      <p:sp>
        <p:nvSpPr>
          <p:cNvPr id="5" name="Footer Placeholder 4">
            <a:extLst>
              <a:ext uri="{FF2B5EF4-FFF2-40B4-BE49-F238E27FC236}">
                <a16:creationId xmlns:a16="http://schemas.microsoft.com/office/drawing/2014/main" id="{4ABB0715-5889-4B3E-B074-80830F5269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08C2A7-1E67-4564-98B2-770F76F06639}"/>
              </a:ext>
            </a:extLst>
          </p:cNvPr>
          <p:cNvSpPr>
            <a:spLocks noGrp="1"/>
          </p:cNvSpPr>
          <p:nvPr>
            <p:ph type="sldNum" sz="quarter" idx="12"/>
          </p:nvPr>
        </p:nvSpPr>
        <p:spPr/>
        <p:txBody>
          <a:bodyPr/>
          <a:lstStyle/>
          <a:p>
            <a:fld id="{325C2429-932E-4DF9-8ABD-94C2B602B80B}" type="slidenum">
              <a:rPr lang="en-US" smtClean="0"/>
              <a:t>‹#›</a:t>
            </a:fld>
            <a:endParaRPr lang="en-US"/>
          </a:p>
        </p:txBody>
      </p:sp>
    </p:spTree>
    <p:extLst>
      <p:ext uri="{BB962C8B-B14F-4D97-AF65-F5344CB8AC3E}">
        <p14:creationId xmlns:p14="http://schemas.microsoft.com/office/powerpoint/2010/main" val="21641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166E5-989A-4074-8A1E-3B9CBB2249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3FDD68-5CF9-47A1-AA87-B4D926D889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D372AA-5651-47A5-B9D8-4339B0A99F1A}"/>
              </a:ext>
            </a:extLst>
          </p:cNvPr>
          <p:cNvSpPr>
            <a:spLocks noGrp="1"/>
          </p:cNvSpPr>
          <p:nvPr>
            <p:ph type="dt" sz="half" idx="10"/>
          </p:nvPr>
        </p:nvSpPr>
        <p:spPr/>
        <p:txBody>
          <a:bodyPr/>
          <a:lstStyle/>
          <a:p>
            <a:fld id="{E63991B7-561D-4318-B853-66DC2297590C}" type="datetimeFigureOut">
              <a:rPr lang="en-US" smtClean="0"/>
              <a:t>5/20/2020</a:t>
            </a:fld>
            <a:endParaRPr lang="en-US"/>
          </a:p>
        </p:txBody>
      </p:sp>
      <p:sp>
        <p:nvSpPr>
          <p:cNvPr id="5" name="Footer Placeholder 4">
            <a:extLst>
              <a:ext uri="{FF2B5EF4-FFF2-40B4-BE49-F238E27FC236}">
                <a16:creationId xmlns:a16="http://schemas.microsoft.com/office/drawing/2014/main" id="{C5DE4E4D-0313-4FA4-A636-8E38693546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A4C652-6302-483F-B975-E9B2DD1F0322}"/>
              </a:ext>
            </a:extLst>
          </p:cNvPr>
          <p:cNvSpPr>
            <a:spLocks noGrp="1"/>
          </p:cNvSpPr>
          <p:nvPr>
            <p:ph type="sldNum" sz="quarter" idx="12"/>
          </p:nvPr>
        </p:nvSpPr>
        <p:spPr/>
        <p:txBody>
          <a:bodyPr/>
          <a:lstStyle/>
          <a:p>
            <a:fld id="{325C2429-932E-4DF9-8ABD-94C2B602B80B}" type="slidenum">
              <a:rPr lang="en-US" smtClean="0"/>
              <a:t>‹#›</a:t>
            </a:fld>
            <a:endParaRPr lang="en-US"/>
          </a:p>
        </p:txBody>
      </p:sp>
    </p:spTree>
    <p:extLst>
      <p:ext uri="{BB962C8B-B14F-4D97-AF65-F5344CB8AC3E}">
        <p14:creationId xmlns:p14="http://schemas.microsoft.com/office/powerpoint/2010/main" val="4004229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141FF-47A7-48D2-8B3A-B7014CCCA7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4EA921-EA77-4682-965F-F181D6BA8A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37C04-9BDB-46BE-90F6-64FB77367F71}"/>
              </a:ext>
            </a:extLst>
          </p:cNvPr>
          <p:cNvSpPr>
            <a:spLocks noGrp="1"/>
          </p:cNvSpPr>
          <p:nvPr>
            <p:ph type="dt" sz="half" idx="10"/>
          </p:nvPr>
        </p:nvSpPr>
        <p:spPr/>
        <p:txBody>
          <a:bodyPr/>
          <a:lstStyle/>
          <a:p>
            <a:fld id="{E63991B7-561D-4318-B853-66DC2297590C}" type="datetimeFigureOut">
              <a:rPr lang="en-US" smtClean="0"/>
              <a:t>5/20/2020</a:t>
            </a:fld>
            <a:endParaRPr lang="en-US"/>
          </a:p>
        </p:txBody>
      </p:sp>
      <p:sp>
        <p:nvSpPr>
          <p:cNvPr id="5" name="Footer Placeholder 4">
            <a:extLst>
              <a:ext uri="{FF2B5EF4-FFF2-40B4-BE49-F238E27FC236}">
                <a16:creationId xmlns:a16="http://schemas.microsoft.com/office/drawing/2014/main" id="{D518B989-E614-4C11-87C3-8F39F74481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E049D0-8E77-48E1-9639-19763200E625}"/>
              </a:ext>
            </a:extLst>
          </p:cNvPr>
          <p:cNvSpPr>
            <a:spLocks noGrp="1"/>
          </p:cNvSpPr>
          <p:nvPr>
            <p:ph type="sldNum" sz="quarter" idx="12"/>
          </p:nvPr>
        </p:nvSpPr>
        <p:spPr/>
        <p:txBody>
          <a:bodyPr/>
          <a:lstStyle/>
          <a:p>
            <a:fld id="{325C2429-932E-4DF9-8ABD-94C2B602B80B}" type="slidenum">
              <a:rPr lang="en-US" smtClean="0"/>
              <a:t>‹#›</a:t>
            </a:fld>
            <a:endParaRPr lang="en-US"/>
          </a:p>
        </p:txBody>
      </p:sp>
    </p:spTree>
    <p:extLst>
      <p:ext uri="{BB962C8B-B14F-4D97-AF65-F5344CB8AC3E}">
        <p14:creationId xmlns:p14="http://schemas.microsoft.com/office/powerpoint/2010/main" val="4111593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CEBF9-45FA-4B68-BD2E-75DDE01779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1729F9-39A3-4191-9CBA-D3D9C0050A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521C9B-5569-4274-A8C1-E64BE674D5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B39290-5392-42EB-871A-27CF4BCD8DD0}"/>
              </a:ext>
            </a:extLst>
          </p:cNvPr>
          <p:cNvSpPr>
            <a:spLocks noGrp="1"/>
          </p:cNvSpPr>
          <p:nvPr>
            <p:ph type="dt" sz="half" idx="10"/>
          </p:nvPr>
        </p:nvSpPr>
        <p:spPr/>
        <p:txBody>
          <a:bodyPr/>
          <a:lstStyle/>
          <a:p>
            <a:fld id="{E63991B7-561D-4318-B853-66DC2297590C}" type="datetimeFigureOut">
              <a:rPr lang="en-US" smtClean="0"/>
              <a:t>5/20/2020</a:t>
            </a:fld>
            <a:endParaRPr lang="en-US"/>
          </a:p>
        </p:txBody>
      </p:sp>
      <p:sp>
        <p:nvSpPr>
          <p:cNvPr id="6" name="Footer Placeholder 5">
            <a:extLst>
              <a:ext uri="{FF2B5EF4-FFF2-40B4-BE49-F238E27FC236}">
                <a16:creationId xmlns:a16="http://schemas.microsoft.com/office/drawing/2014/main" id="{7155CC91-FF8D-4FD4-A2EC-E6A8460C93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E5475F-ACF5-4A2B-A512-24656FFB65E4}"/>
              </a:ext>
            </a:extLst>
          </p:cNvPr>
          <p:cNvSpPr>
            <a:spLocks noGrp="1"/>
          </p:cNvSpPr>
          <p:nvPr>
            <p:ph type="sldNum" sz="quarter" idx="12"/>
          </p:nvPr>
        </p:nvSpPr>
        <p:spPr/>
        <p:txBody>
          <a:bodyPr/>
          <a:lstStyle/>
          <a:p>
            <a:fld id="{325C2429-932E-4DF9-8ABD-94C2B602B80B}" type="slidenum">
              <a:rPr lang="en-US" smtClean="0"/>
              <a:t>‹#›</a:t>
            </a:fld>
            <a:endParaRPr lang="en-US"/>
          </a:p>
        </p:txBody>
      </p:sp>
    </p:spTree>
    <p:extLst>
      <p:ext uri="{BB962C8B-B14F-4D97-AF65-F5344CB8AC3E}">
        <p14:creationId xmlns:p14="http://schemas.microsoft.com/office/powerpoint/2010/main" val="145739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3CD77-61A3-4632-8ED7-100E2779B37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B3AACA-E628-419A-8C2E-F0F0B4D70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AD2829-B1D1-44B1-88A3-F5728C2F94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59F2AE-0D1A-494B-8D94-5B5EB700D5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09887C-F10E-4BCE-899F-55F9D83E1E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908681-067A-47B7-B419-1B1022DA4E4D}"/>
              </a:ext>
            </a:extLst>
          </p:cNvPr>
          <p:cNvSpPr>
            <a:spLocks noGrp="1"/>
          </p:cNvSpPr>
          <p:nvPr>
            <p:ph type="dt" sz="half" idx="10"/>
          </p:nvPr>
        </p:nvSpPr>
        <p:spPr/>
        <p:txBody>
          <a:bodyPr/>
          <a:lstStyle/>
          <a:p>
            <a:fld id="{E63991B7-561D-4318-B853-66DC2297590C}" type="datetimeFigureOut">
              <a:rPr lang="en-US" smtClean="0"/>
              <a:t>5/20/2020</a:t>
            </a:fld>
            <a:endParaRPr lang="en-US"/>
          </a:p>
        </p:txBody>
      </p:sp>
      <p:sp>
        <p:nvSpPr>
          <p:cNvPr id="8" name="Footer Placeholder 7">
            <a:extLst>
              <a:ext uri="{FF2B5EF4-FFF2-40B4-BE49-F238E27FC236}">
                <a16:creationId xmlns:a16="http://schemas.microsoft.com/office/drawing/2014/main" id="{585723AE-B9C9-4BE6-A5C1-F318A028E9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1D66C2-7C65-4970-B25D-AB905B10239D}"/>
              </a:ext>
            </a:extLst>
          </p:cNvPr>
          <p:cNvSpPr>
            <a:spLocks noGrp="1"/>
          </p:cNvSpPr>
          <p:nvPr>
            <p:ph type="sldNum" sz="quarter" idx="12"/>
          </p:nvPr>
        </p:nvSpPr>
        <p:spPr/>
        <p:txBody>
          <a:bodyPr/>
          <a:lstStyle/>
          <a:p>
            <a:fld id="{325C2429-932E-4DF9-8ABD-94C2B602B80B}" type="slidenum">
              <a:rPr lang="en-US" smtClean="0"/>
              <a:t>‹#›</a:t>
            </a:fld>
            <a:endParaRPr lang="en-US"/>
          </a:p>
        </p:txBody>
      </p:sp>
    </p:spTree>
    <p:extLst>
      <p:ext uri="{BB962C8B-B14F-4D97-AF65-F5344CB8AC3E}">
        <p14:creationId xmlns:p14="http://schemas.microsoft.com/office/powerpoint/2010/main" val="238266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8EE04-1CAC-465B-A682-7B8984509A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6A07F5-5319-4BD4-9F74-B73838E77B7A}"/>
              </a:ext>
            </a:extLst>
          </p:cNvPr>
          <p:cNvSpPr>
            <a:spLocks noGrp="1"/>
          </p:cNvSpPr>
          <p:nvPr>
            <p:ph type="dt" sz="half" idx="10"/>
          </p:nvPr>
        </p:nvSpPr>
        <p:spPr/>
        <p:txBody>
          <a:bodyPr/>
          <a:lstStyle/>
          <a:p>
            <a:fld id="{E63991B7-561D-4318-B853-66DC2297590C}" type="datetimeFigureOut">
              <a:rPr lang="en-US" smtClean="0"/>
              <a:t>5/20/2020</a:t>
            </a:fld>
            <a:endParaRPr lang="en-US"/>
          </a:p>
        </p:txBody>
      </p:sp>
      <p:sp>
        <p:nvSpPr>
          <p:cNvPr id="4" name="Footer Placeholder 3">
            <a:extLst>
              <a:ext uri="{FF2B5EF4-FFF2-40B4-BE49-F238E27FC236}">
                <a16:creationId xmlns:a16="http://schemas.microsoft.com/office/drawing/2014/main" id="{8E80795E-57FC-480D-9E16-4004581ACD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572C5C-54D6-426B-8CFF-27A8172057C5}"/>
              </a:ext>
            </a:extLst>
          </p:cNvPr>
          <p:cNvSpPr>
            <a:spLocks noGrp="1"/>
          </p:cNvSpPr>
          <p:nvPr>
            <p:ph type="sldNum" sz="quarter" idx="12"/>
          </p:nvPr>
        </p:nvSpPr>
        <p:spPr/>
        <p:txBody>
          <a:bodyPr/>
          <a:lstStyle/>
          <a:p>
            <a:fld id="{325C2429-932E-4DF9-8ABD-94C2B602B80B}" type="slidenum">
              <a:rPr lang="en-US" smtClean="0"/>
              <a:t>‹#›</a:t>
            </a:fld>
            <a:endParaRPr lang="en-US"/>
          </a:p>
        </p:txBody>
      </p:sp>
    </p:spTree>
    <p:extLst>
      <p:ext uri="{BB962C8B-B14F-4D97-AF65-F5344CB8AC3E}">
        <p14:creationId xmlns:p14="http://schemas.microsoft.com/office/powerpoint/2010/main" val="1226262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5F9E83-D972-4DC5-9F27-2538B58C6F74}"/>
              </a:ext>
            </a:extLst>
          </p:cNvPr>
          <p:cNvSpPr>
            <a:spLocks noGrp="1"/>
          </p:cNvSpPr>
          <p:nvPr>
            <p:ph type="dt" sz="half" idx="10"/>
          </p:nvPr>
        </p:nvSpPr>
        <p:spPr/>
        <p:txBody>
          <a:bodyPr/>
          <a:lstStyle/>
          <a:p>
            <a:fld id="{E63991B7-561D-4318-B853-66DC2297590C}" type="datetimeFigureOut">
              <a:rPr lang="en-US" smtClean="0"/>
              <a:t>5/20/2020</a:t>
            </a:fld>
            <a:endParaRPr lang="en-US"/>
          </a:p>
        </p:txBody>
      </p:sp>
      <p:sp>
        <p:nvSpPr>
          <p:cNvPr id="3" name="Footer Placeholder 2">
            <a:extLst>
              <a:ext uri="{FF2B5EF4-FFF2-40B4-BE49-F238E27FC236}">
                <a16:creationId xmlns:a16="http://schemas.microsoft.com/office/drawing/2014/main" id="{FD7FAC14-66C2-48D6-BCEC-14A1E1F372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6F3153C-C34D-49C9-8E4E-4A8A7843EE86}"/>
              </a:ext>
            </a:extLst>
          </p:cNvPr>
          <p:cNvSpPr>
            <a:spLocks noGrp="1"/>
          </p:cNvSpPr>
          <p:nvPr>
            <p:ph type="sldNum" sz="quarter" idx="12"/>
          </p:nvPr>
        </p:nvSpPr>
        <p:spPr/>
        <p:txBody>
          <a:bodyPr/>
          <a:lstStyle/>
          <a:p>
            <a:fld id="{325C2429-932E-4DF9-8ABD-94C2B602B80B}" type="slidenum">
              <a:rPr lang="en-US" smtClean="0"/>
              <a:t>‹#›</a:t>
            </a:fld>
            <a:endParaRPr lang="en-US"/>
          </a:p>
        </p:txBody>
      </p:sp>
    </p:spTree>
    <p:extLst>
      <p:ext uri="{BB962C8B-B14F-4D97-AF65-F5344CB8AC3E}">
        <p14:creationId xmlns:p14="http://schemas.microsoft.com/office/powerpoint/2010/main" val="189862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369E0-003C-4D14-8B80-BE4D463C92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5B2A9A-16D4-4431-98EC-D5B8B887F7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799617-3DE3-4A4D-8196-14AF6A0FAB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7DAB17-5FB3-4A42-B2FF-B8E12BF598B0}"/>
              </a:ext>
            </a:extLst>
          </p:cNvPr>
          <p:cNvSpPr>
            <a:spLocks noGrp="1"/>
          </p:cNvSpPr>
          <p:nvPr>
            <p:ph type="dt" sz="half" idx="10"/>
          </p:nvPr>
        </p:nvSpPr>
        <p:spPr/>
        <p:txBody>
          <a:bodyPr/>
          <a:lstStyle/>
          <a:p>
            <a:fld id="{E63991B7-561D-4318-B853-66DC2297590C}" type="datetimeFigureOut">
              <a:rPr lang="en-US" smtClean="0"/>
              <a:t>5/20/2020</a:t>
            </a:fld>
            <a:endParaRPr lang="en-US"/>
          </a:p>
        </p:txBody>
      </p:sp>
      <p:sp>
        <p:nvSpPr>
          <p:cNvPr id="6" name="Footer Placeholder 5">
            <a:extLst>
              <a:ext uri="{FF2B5EF4-FFF2-40B4-BE49-F238E27FC236}">
                <a16:creationId xmlns:a16="http://schemas.microsoft.com/office/drawing/2014/main" id="{8C26895B-6CF6-4DF9-A436-5A82BF5109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4A19F5-C9D6-4DE4-9665-EC62A687E927}"/>
              </a:ext>
            </a:extLst>
          </p:cNvPr>
          <p:cNvSpPr>
            <a:spLocks noGrp="1"/>
          </p:cNvSpPr>
          <p:nvPr>
            <p:ph type="sldNum" sz="quarter" idx="12"/>
          </p:nvPr>
        </p:nvSpPr>
        <p:spPr/>
        <p:txBody>
          <a:bodyPr/>
          <a:lstStyle/>
          <a:p>
            <a:fld id="{325C2429-932E-4DF9-8ABD-94C2B602B80B}" type="slidenum">
              <a:rPr lang="en-US" smtClean="0"/>
              <a:t>‹#›</a:t>
            </a:fld>
            <a:endParaRPr lang="en-US"/>
          </a:p>
        </p:txBody>
      </p:sp>
    </p:spTree>
    <p:extLst>
      <p:ext uri="{BB962C8B-B14F-4D97-AF65-F5344CB8AC3E}">
        <p14:creationId xmlns:p14="http://schemas.microsoft.com/office/powerpoint/2010/main" val="2279722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DC70D-CC61-40D1-8B59-D4497655EE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1658C3D-042E-483A-980B-D3EF5A4212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1C0877-A490-4F19-9843-7060AE0EE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0A1E4-C0FB-4F3A-8EB8-995AD63F7319}"/>
              </a:ext>
            </a:extLst>
          </p:cNvPr>
          <p:cNvSpPr>
            <a:spLocks noGrp="1"/>
          </p:cNvSpPr>
          <p:nvPr>
            <p:ph type="dt" sz="half" idx="10"/>
          </p:nvPr>
        </p:nvSpPr>
        <p:spPr/>
        <p:txBody>
          <a:bodyPr/>
          <a:lstStyle/>
          <a:p>
            <a:fld id="{E63991B7-561D-4318-B853-66DC2297590C}" type="datetimeFigureOut">
              <a:rPr lang="en-US" smtClean="0"/>
              <a:t>5/20/2020</a:t>
            </a:fld>
            <a:endParaRPr lang="en-US"/>
          </a:p>
        </p:txBody>
      </p:sp>
      <p:sp>
        <p:nvSpPr>
          <p:cNvPr id="6" name="Footer Placeholder 5">
            <a:extLst>
              <a:ext uri="{FF2B5EF4-FFF2-40B4-BE49-F238E27FC236}">
                <a16:creationId xmlns:a16="http://schemas.microsoft.com/office/drawing/2014/main" id="{19D7CA90-22CE-4DF6-9398-9EFAF62EFC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A02048-B972-4FFD-A8E8-86DCC351FBD0}"/>
              </a:ext>
            </a:extLst>
          </p:cNvPr>
          <p:cNvSpPr>
            <a:spLocks noGrp="1"/>
          </p:cNvSpPr>
          <p:nvPr>
            <p:ph type="sldNum" sz="quarter" idx="12"/>
          </p:nvPr>
        </p:nvSpPr>
        <p:spPr/>
        <p:txBody>
          <a:bodyPr/>
          <a:lstStyle/>
          <a:p>
            <a:fld id="{325C2429-932E-4DF9-8ABD-94C2B602B80B}" type="slidenum">
              <a:rPr lang="en-US" smtClean="0"/>
              <a:t>‹#›</a:t>
            </a:fld>
            <a:endParaRPr lang="en-US"/>
          </a:p>
        </p:txBody>
      </p:sp>
    </p:spTree>
    <p:extLst>
      <p:ext uri="{BB962C8B-B14F-4D97-AF65-F5344CB8AC3E}">
        <p14:creationId xmlns:p14="http://schemas.microsoft.com/office/powerpoint/2010/main" val="132356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D070EA-FD97-438F-B86B-3A8D6C9F10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7F49DF-CA17-4A46-B2D6-08B77D7B94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4B03A-0BC1-41C6-833D-6C28787EFD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991B7-561D-4318-B853-66DC2297590C}" type="datetimeFigureOut">
              <a:rPr lang="en-US" smtClean="0"/>
              <a:t>5/20/2020</a:t>
            </a:fld>
            <a:endParaRPr lang="en-US"/>
          </a:p>
        </p:txBody>
      </p:sp>
      <p:sp>
        <p:nvSpPr>
          <p:cNvPr id="5" name="Footer Placeholder 4">
            <a:extLst>
              <a:ext uri="{FF2B5EF4-FFF2-40B4-BE49-F238E27FC236}">
                <a16:creationId xmlns:a16="http://schemas.microsoft.com/office/drawing/2014/main" id="{B7A8D4A1-AB74-4789-8001-945338669D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9AEE3A7-7F8D-4029-A2C5-48CBA15452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C2429-932E-4DF9-8ABD-94C2B602B80B}" type="slidenum">
              <a:rPr lang="en-US" smtClean="0"/>
              <a:t>‹#›</a:t>
            </a:fld>
            <a:endParaRPr lang="en-US"/>
          </a:p>
        </p:txBody>
      </p:sp>
    </p:spTree>
    <p:extLst>
      <p:ext uri="{BB962C8B-B14F-4D97-AF65-F5344CB8AC3E}">
        <p14:creationId xmlns:p14="http://schemas.microsoft.com/office/powerpoint/2010/main" val="3658016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WHD-COVID19@dol.gov" TargetMode="External"/><Relationship Id="rId2" Type="http://schemas.openxmlformats.org/officeDocument/2006/relationships/hyperlink" Target="https://www.dol.gov/agencies/whd/pandemic"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www.dol.gov/agencies/whd/fact-sheets/56a-regular-rat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1343-17C4-4FB3-9664-6F04CADAD26C}"/>
              </a:ext>
            </a:extLst>
          </p:cNvPr>
          <p:cNvSpPr>
            <a:spLocks noGrp="1"/>
          </p:cNvSpPr>
          <p:nvPr>
            <p:ph type="ctrTitle"/>
          </p:nvPr>
        </p:nvSpPr>
        <p:spPr/>
        <p:txBody>
          <a:bodyPr>
            <a:normAutofit fontScale="90000"/>
          </a:bodyPr>
          <a:lstStyle/>
          <a:p>
            <a:r>
              <a:rPr lang="en-US" dirty="0"/>
              <a:t>Emergency Family and Medical Leave Expansion Act (</a:t>
            </a:r>
            <a:r>
              <a:rPr lang="en-US" dirty="0" err="1"/>
              <a:t>EFMLEA</a:t>
            </a:r>
            <a:r>
              <a:rPr lang="en-US" dirty="0"/>
              <a:t>)</a:t>
            </a:r>
          </a:p>
        </p:txBody>
      </p:sp>
      <p:sp>
        <p:nvSpPr>
          <p:cNvPr id="3" name="Subtitle 2">
            <a:extLst>
              <a:ext uri="{FF2B5EF4-FFF2-40B4-BE49-F238E27FC236}">
                <a16:creationId xmlns:a16="http://schemas.microsoft.com/office/drawing/2014/main" id="{7FF702C1-13EE-424D-9541-7280B11875D1}"/>
              </a:ext>
            </a:extLst>
          </p:cNvPr>
          <p:cNvSpPr>
            <a:spLocks noGrp="1"/>
          </p:cNvSpPr>
          <p:nvPr>
            <p:ph type="subTitle" idx="1"/>
          </p:nvPr>
        </p:nvSpPr>
        <p:spPr/>
        <p:txBody>
          <a:bodyPr/>
          <a:lstStyle/>
          <a:p>
            <a:endParaRPr lang="en-US" dirty="0"/>
          </a:p>
          <a:p>
            <a:r>
              <a:rPr lang="en-US" sz="2800" dirty="0"/>
              <a:t>Staff Attorney William J. McNamara</a:t>
            </a:r>
          </a:p>
          <a:p>
            <a:r>
              <a:rPr lang="en-US" sz="2800" dirty="0"/>
              <a:t>Legal Services of the Hudson Valley</a:t>
            </a:r>
          </a:p>
        </p:txBody>
      </p:sp>
      <p:pic>
        <p:nvPicPr>
          <p:cNvPr id="4" name="Picture 3" descr="A close up of a sign&#10;&#10;Description automatically generated">
            <a:extLst>
              <a:ext uri="{FF2B5EF4-FFF2-40B4-BE49-F238E27FC236}">
                <a16:creationId xmlns:a16="http://schemas.microsoft.com/office/drawing/2014/main" id="{306CA151-71FC-4D86-AF36-DFC6311EFBBC}"/>
              </a:ext>
            </a:extLst>
          </p:cNvPr>
          <p:cNvPicPr>
            <a:picLocks noChangeAspect="1"/>
          </p:cNvPicPr>
          <p:nvPr/>
        </p:nvPicPr>
        <p:blipFill>
          <a:blip r:embed="rId2"/>
          <a:stretch>
            <a:fillRect/>
          </a:stretch>
        </p:blipFill>
        <p:spPr>
          <a:xfrm>
            <a:off x="5222803" y="272733"/>
            <a:ext cx="1746394" cy="1167618"/>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AA972859-9191-4F9D-AF75-2D726D20AD14}"/>
              </a:ext>
            </a:extLst>
          </p:cNvPr>
          <p:cNvPicPr>
            <a:picLocks noChangeAspect="1"/>
          </p:cNvPicPr>
          <p:nvPr/>
        </p:nvPicPr>
        <p:blipFill>
          <a:blip r:embed="rId3"/>
          <a:stretch>
            <a:fillRect/>
          </a:stretch>
        </p:blipFill>
        <p:spPr>
          <a:xfrm>
            <a:off x="7136540" y="856542"/>
            <a:ext cx="1852715" cy="508535"/>
          </a:xfrm>
          <a:prstGeom prst="rect">
            <a:avLst/>
          </a:prstGeom>
        </p:spPr>
      </p:pic>
    </p:spTree>
    <p:extLst>
      <p:ext uri="{BB962C8B-B14F-4D97-AF65-F5344CB8AC3E}">
        <p14:creationId xmlns:p14="http://schemas.microsoft.com/office/powerpoint/2010/main" val="104718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7D6D743-E927-4F83-B2EB-883C27BF09A0}"/>
              </a:ext>
            </a:extLst>
          </p:cNvPr>
          <p:cNvSpPr/>
          <p:nvPr/>
        </p:nvSpPr>
        <p:spPr>
          <a:xfrm>
            <a:off x="1809750" y="66675"/>
            <a:ext cx="9467850" cy="5539978"/>
          </a:xfrm>
          <a:prstGeom prst="rect">
            <a:avLst/>
          </a:prstGeom>
        </p:spPr>
        <p:txBody>
          <a:bodyPr wrap="square">
            <a:spAutoFit/>
          </a:bodyPr>
          <a:lstStyle/>
          <a:p>
            <a:endParaRPr lang="en-US" sz="2800" b="1" i="0" dirty="0">
              <a:solidFill>
                <a:srgbClr val="212121"/>
              </a:solidFill>
              <a:effectLst/>
              <a:latin typeface="Calibri" panose="020F0502020204030204" pitchFamily="34" charset="0"/>
              <a:cs typeface="Calibri" panose="020F0502020204030204" pitchFamily="34" charset="0"/>
            </a:endParaRPr>
          </a:p>
          <a:p>
            <a:endParaRPr lang="en-US" sz="2800" b="1" dirty="0">
              <a:solidFill>
                <a:srgbClr val="212121"/>
              </a:solidFill>
              <a:latin typeface="Calibri" panose="020F0502020204030204" pitchFamily="34" charset="0"/>
              <a:cs typeface="Calibri" panose="020F0502020204030204" pitchFamily="34" charset="0"/>
            </a:endParaRPr>
          </a:p>
          <a:p>
            <a:r>
              <a:rPr lang="en-US" sz="2800" b="1" i="0" dirty="0">
                <a:solidFill>
                  <a:srgbClr val="212121"/>
                </a:solidFill>
                <a:effectLst/>
                <a:latin typeface="Calibri" panose="020F0502020204030204" pitchFamily="34" charset="0"/>
                <a:cs typeface="Calibri" panose="020F0502020204030204" pitchFamily="34" charset="0"/>
              </a:rPr>
              <a:t>To be eligible for </a:t>
            </a:r>
            <a:r>
              <a:rPr lang="en-US" sz="2800" b="1" i="0" dirty="0" err="1">
                <a:solidFill>
                  <a:srgbClr val="212121"/>
                </a:solidFill>
                <a:effectLst/>
                <a:latin typeface="Calibri" panose="020F0502020204030204" pitchFamily="34" charset="0"/>
                <a:cs typeface="Calibri" panose="020F0502020204030204" pitchFamily="34" charset="0"/>
              </a:rPr>
              <a:t>EFMLEA</a:t>
            </a:r>
            <a:r>
              <a:rPr lang="en-US" sz="2800" b="1" i="0" dirty="0">
                <a:solidFill>
                  <a:srgbClr val="212121"/>
                </a:solidFill>
                <a:effectLst/>
                <a:latin typeface="Calibri" panose="020F0502020204030204" pitchFamily="34" charset="0"/>
                <a:cs typeface="Calibri" panose="020F0502020204030204" pitchFamily="34" charset="0"/>
              </a:rPr>
              <a:t>, the employee must be employed for </a:t>
            </a:r>
            <a:r>
              <a:rPr lang="en-US" sz="2800" b="1" i="0" u="sng" dirty="0">
                <a:solidFill>
                  <a:srgbClr val="212121"/>
                </a:solidFill>
                <a:effectLst/>
                <a:latin typeface="Calibri" panose="020F0502020204030204" pitchFamily="34" charset="0"/>
                <a:cs typeface="Calibri" panose="020F0502020204030204" pitchFamily="34" charset="0"/>
              </a:rPr>
              <a:t>at least 30 calendar days </a:t>
            </a:r>
            <a:r>
              <a:rPr lang="en-US" sz="2800" b="1" i="0" dirty="0">
                <a:solidFill>
                  <a:srgbClr val="212121"/>
                </a:solidFill>
                <a:effectLst/>
                <a:latin typeface="Calibri" panose="020F0502020204030204" pitchFamily="34" charset="0"/>
                <a:cs typeface="Calibri" panose="020F0502020204030204" pitchFamily="34" charset="0"/>
              </a:rPr>
              <a:t>by the employer.</a:t>
            </a:r>
          </a:p>
          <a:p>
            <a:endParaRPr lang="en-US" sz="2800" b="1" dirty="0">
              <a:solidFill>
                <a:srgbClr val="21212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sz="2800" dirty="0">
                <a:solidFill>
                  <a:srgbClr val="212121"/>
                </a:solidFill>
                <a:latin typeface="Calibri" panose="020F0502020204030204" pitchFamily="34" charset="0"/>
                <a:cs typeface="Calibri" panose="020F0502020204030204" pitchFamily="34" charset="0"/>
              </a:rPr>
              <a:t>A person is </a:t>
            </a:r>
            <a:r>
              <a:rPr lang="en-US" sz="2800" b="0" i="0" dirty="0">
                <a:solidFill>
                  <a:srgbClr val="212121"/>
                </a:solidFill>
                <a:effectLst/>
                <a:latin typeface="Calibri" panose="020F0502020204030204" pitchFamily="34" charset="0"/>
                <a:cs typeface="Calibri" panose="020F0502020204030204" pitchFamily="34" charset="0"/>
              </a:rPr>
              <a:t>considered to have been employed by an employer for at least 30 calendar days if the employee was on the  payroll for the 30 calendar days immediately prior to the day the </a:t>
            </a:r>
            <a:r>
              <a:rPr lang="en-US" sz="2800" b="0" i="0" dirty="0" err="1">
                <a:solidFill>
                  <a:srgbClr val="212121"/>
                </a:solidFill>
                <a:effectLst/>
                <a:latin typeface="Calibri" panose="020F0502020204030204" pitchFamily="34" charset="0"/>
                <a:cs typeface="Calibri" panose="020F0502020204030204" pitchFamily="34" charset="0"/>
              </a:rPr>
              <a:t>EFMLEA</a:t>
            </a:r>
            <a:r>
              <a:rPr lang="en-US" sz="2800" b="0" i="0" dirty="0">
                <a:solidFill>
                  <a:srgbClr val="212121"/>
                </a:solidFill>
                <a:effectLst/>
                <a:latin typeface="Calibri" panose="020F0502020204030204" pitchFamily="34" charset="0"/>
                <a:cs typeface="Calibri" panose="020F0502020204030204" pitchFamily="34" charset="0"/>
              </a:rPr>
              <a:t> is requested.</a:t>
            </a:r>
          </a:p>
          <a:p>
            <a:endParaRPr lang="en-US" sz="2800" b="0" i="0" dirty="0">
              <a:solidFill>
                <a:srgbClr val="212121"/>
              </a:solidFill>
              <a:effectLst/>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sz="2800" b="0" i="0" dirty="0">
                <a:solidFill>
                  <a:srgbClr val="212121"/>
                </a:solidFill>
                <a:effectLst/>
                <a:latin typeface="Calibri" panose="020F0502020204030204" pitchFamily="34" charset="0"/>
                <a:cs typeface="Calibri" panose="020F0502020204030204" pitchFamily="34" charset="0"/>
              </a:rPr>
              <a:t>If the employee was  working for a company as a temporary employee, and the count toward this 30-day eligibility period.</a:t>
            </a:r>
          </a:p>
          <a:p>
            <a:pPr marL="285750" indent="-285750">
              <a:buFont typeface="Wingdings" panose="05000000000000000000" pitchFamily="2" charset="2"/>
              <a:buChar char="Ø"/>
            </a:pPr>
            <a:endParaRPr lang="en-US" b="0" i="0" dirty="0">
              <a:solidFill>
                <a:srgbClr val="212121"/>
              </a:solidFill>
              <a:effectLst/>
              <a:latin typeface="Source Sans Pro" panose="020B0503030403020204" pitchFamily="34" charset="0"/>
            </a:endParaRPr>
          </a:p>
        </p:txBody>
      </p:sp>
    </p:spTree>
    <p:extLst>
      <p:ext uri="{BB962C8B-B14F-4D97-AF65-F5344CB8AC3E}">
        <p14:creationId xmlns:p14="http://schemas.microsoft.com/office/powerpoint/2010/main" val="1242664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06F1DD0-2C4B-417E-A1F6-9C9935B5362B}"/>
              </a:ext>
            </a:extLst>
          </p:cNvPr>
          <p:cNvSpPr/>
          <p:nvPr/>
        </p:nvSpPr>
        <p:spPr>
          <a:xfrm>
            <a:off x="504824" y="1285518"/>
            <a:ext cx="11287125" cy="6832640"/>
          </a:xfrm>
          <a:prstGeom prst="rect">
            <a:avLst/>
          </a:prstGeom>
        </p:spPr>
        <p:txBody>
          <a:bodyPr wrap="square">
            <a:spAutoFit/>
          </a:bodyPr>
          <a:lstStyle/>
          <a:p>
            <a:r>
              <a:rPr lang="en-US" sz="2800" b="1" i="0" dirty="0">
                <a:solidFill>
                  <a:srgbClr val="212121"/>
                </a:solidFill>
                <a:effectLst/>
                <a:latin typeface="Calibri" panose="020F0502020204030204" pitchFamily="34" charset="0"/>
                <a:cs typeface="Calibri" panose="020F0502020204030204" pitchFamily="34" charset="0"/>
              </a:rPr>
              <a:t>			RATE OF PAY UNDER </a:t>
            </a:r>
            <a:r>
              <a:rPr lang="en-US" sz="2800" b="1" i="0" dirty="0" err="1">
                <a:solidFill>
                  <a:srgbClr val="212121"/>
                </a:solidFill>
                <a:effectLst/>
                <a:latin typeface="Calibri" panose="020F0502020204030204" pitchFamily="34" charset="0"/>
                <a:cs typeface="Calibri" panose="020F0502020204030204" pitchFamily="34" charset="0"/>
              </a:rPr>
              <a:t>EFMLEA</a:t>
            </a:r>
            <a:r>
              <a:rPr lang="en-US" sz="2800" b="0" i="0" dirty="0">
                <a:solidFill>
                  <a:srgbClr val="212121"/>
                </a:solidFill>
                <a:effectLst/>
                <a:latin typeface="Calibri" panose="020F0502020204030204" pitchFamily="34" charset="0"/>
                <a:cs typeface="Calibri" panose="020F0502020204030204" pitchFamily="34" charset="0"/>
              </a:rPr>
              <a:t>: </a:t>
            </a:r>
          </a:p>
          <a:p>
            <a:endParaRPr lang="en-US" sz="2800" b="0" i="0" dirty="0">
              <a:solidFill>
                <a:srgbClr val="212121"/>
              </a:solidFill>
              <a:effectLst/>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sz="2800" dirty="0">
                <a:solidFill>
                  <a:srgbClr val="212121"/>
                </a:solidFill>
                <a:latin typeface="Calibri" panose="020F0502020204030204" pitchFamily="34" charset="0"/>
                <a:cs typeface="Calibri" panose="020F0502020204030204" pitchFamily="34" charset="0"/>
              </a:rPr>
              <a:t>An employee taking </a:t>
            </a:r>
            <a:r>
              <a:rPr lang="en-US" sz="2800" dirty="0" err="1">
                <a:solidFill>
                  <a:srgbClr val="212121"/>
                </a:solidFill>
                <a:latin typeface="Calibri" panose="020F0502020204030204" pitchFamily="34" charset="0"/>
                <a:cs typeface="Calibri" panose="020F0502020204030204" pitchFamily="34" charset="0"/>
              </a:rPr>
              <a:t>EFMLEA</a:t>
            </a:r>
            <a:r>
              <a:rPr lang="en-US" sz="2800" dirty="0">
                <a:solidFill>
                  <a:srgbClr val="212121"/>
                </a:solidFill>
                <a:latin typeface="Calibri" panose="020F0502020204030204" pitchFamily="34" charset="0"/>
                <a:cs typeface="Calibri" panose="020F0502020204030204" pitchFamily="34" charset="0"/>
              </a:rPr>
              <a:t> </a:t>
            </a:r>
            <a:r>
              <a:rPr lang="en-US" sz="2800" b="0" i="0" dirty="0">
                <a:solidFill>
                  <a:srgbClr val="212121"/>
                </a:solidFill>
                <a:effectLst/>
                <a:latin typeface="Calibri" panose="020F0502020204030204" pitchFamily="34" charset="0"/>
                <a:cs typeface="Calibri" panose="020F0502020204030204" pitchFamily="34" charset="0"/>
              </a:rPr>
              <a:t>may take paid sick leave for the first two weeks of the eave period, or may substitute any accrued vacation leave, personal leave, or medical or sick leave he or she has under </a:t>
            </a:r>
            <a:r>
              <a:rPr lang="en-US" sz="2800" dirty="0">
                <a:solidFill>
                  <a:srgbClr val="212121"/>
                </a:solidFill>
                <a:latin typeface="Calibri" panose="020F0502020204030204" pitchFamily="34" charset="0"/>
                <a:cs typeface="Calibri" panose="020F0502020204030204" pitchFamily="34" charset="0"/>
              </a:rPr>
              <a:t>the </a:t>
            </a:r>
            <a:r>
              <a:rPr lang="en-US" sz="2800" b="0" i="0" dirty="0" err="1">
                <a:solidFill>
                  <a:srgbClr val="212121"/>
                </a:solidFill>
                <a:effectLst/>
                <a:latin typeface="Calibri" panose="020F0502020204030204" pitchFamily="34" charset="0"/>
                <a:cs typeface="Calibri" panose="020F0502020204030204" pitchFamily="34" charset="0"/>
              </a:rPr>
              <a:t>mployer’s</a:t>
            </a:r>
            <a:r>
              <a:rPr lang="en-US" sz="2800" b="0" i="0" dirty="0">
                <a:solidFill>
                  <a:srgbClr val="212121"/>
                </a:solidFill>
                <a:effectLst/>
                <a:latin typeface="Calibri" panose="020F0502020204030204" pitchFamily="34" charset="0"/>
                <a:cs typeface="Calibri" panose="020F0502020204030204" pitchFamily="34" charset="0"/>
              </a:rPr>
              <a:t> policy.  For the following ten weeks, he or she will be paid </a:t>
            </a:r>
            <a:r>
              <a:rPr lang="en-US" sz="2800" b="0" i="0" dirty="0" err="1">
                <a:solidFill>
                  <a:srgbClr val="212121"/>
                </a:solidFill>
                <a:effectLst/>
                <a:latin typeface="Calibri" panose="020F0502020204030204" pitchFamily="34" charset="0"/>
                <a:cs typeface="Calibri" panose="020F0502020204030204" pitchFamily="34" charset="0"/>
              </a:rPr>
              <a:t>EFMLEA</a:t>
            </a:r>
            <a:r>
              <a:rPr lang="en-US" sz="2800" b="0" i="0" dirty="0">
                <a:solidFill>
                  <a:srgbClr val="212121"/>
                </a:solidFill>
                <a:effectLst/>
                <a:latin typeface="Calibri" panose="020F0502020204030204" pitchFamily="34" charset="0"/>
                <a:cs typeface="Calibri" panose="020F0502020204030204" pitchFamily="34" charset="0"/>
              </a:rPr>
              <a:t> leave at an amount no less than 2/3 of </a:t>
            </a:r>
            <a:r>
              <a:rPr lang="en-US" sz="2800" dirty="0">
                <a:solidFill>
                  <a:srgbClr val="212121"/>
                </a:solidFill>
                <a:latin typeface="Calibri" panose="020F0502020204030204" pitchFamily="34" charset="0"/>
                <a:cs typeface="Calibri" panose="020F0502020204030204" pitchFamily="34" charset="0"/>
              </a:rPr>
              <a:t>his or </a:t>
            </a:r>
            <a:r>
              <a:rPr lang="en-US" sz="2800" dirty="0" err="1">
                <a:solidFill>
                  <a:srgbClr val="212121"/>
                </a:solidFill>
                <a:latin typeface="Calibri" panose="020F0502020204030204" pitchFamily="34" charset="0"/>
                <a:cs typeface="Calibri" panose="020F0502020204030204" pitchFamily="34" charset="0"/>
              </a:rPr>
              <a:t>herr</a:t>
            </a:r>
            <a:r>
              <a:rPr lang="en-US" sz="2800" dirty="0">
                <a:solidFill>
                  <a:srgbClr val="212121"/>
                </a:solidFill>
                <a:latin typeface="Calibri" panose="020F0502020204030204" pitchFamily="34" charset="0"/>
                <a:cs typeface="Calibri" panose="020F0502020204030204" pitchFamily="34" charset="0"/>
              </a:rPr>
              <a:t> </a:t>
            </a:r>
            <a:r>
              <a:rPr lang="en-US" sz="2800" dirty="0" err="1">
                <a:solidFill>
                  <a:srgbClr val="212121"/>
                </a:solidFill>
                <a:latin typeface="Calibri" panose="020F0502020204030204" pitchFamily="34" charset="0"/>
                <a:cs typeface="Calibri" panose="020F0502020204030204" pitchFamily="34" charset="0"/>
              </a:rPr>
              <a:t>regula</a:t>
            </a:r>
            <a:r>
              <a:rPr lang="en-US" sz="2800" dirty="0">
                <a:solidFill>
                  <a:srgbClr val="212121"/>
                </a:solidFill>
                <a:latin typeface="Calibri" panose="020F0502020204030204" pitchFamily="34" charset="0"/>
                <a:cs typeface="Calibri" panose="020F0502020204030204" pitchFamily="34" charset="0"/>
              </a:rPr>
              <a:t> rate of pay f</a:t>
            </a:r>
            <a:r>
              <a:rPr lang="en-US" sz="2800" b="0" i="0" dirty="0">
                <a:solidFill>
                  <a:srgbClr val="212121"/>
                </a:solidFill>
                <a:effectLst/>
                <a:latin typeface="Calibri" panose="020F0502020204030204" pitchFamily="34" charset="0"/>
                <a:cs typeface="Calibri" panose="020F0502020204030204" pitchFamily="34" charset="0"/>
              </a:rPr>
              <a:t>or the hours normally scheduled to work.  </a:t>
            </a:r>
          </a:p>
          <a:p>
            <a:pPr marL="285750" indent="-285750">
              <a:buFont typeface="Wingdings" panose="05000000000000000000" pitchFamily="2" charset="2"/>
              <a:buChar char="Ø"/>
            </a:pPr>
            <a:endParaRPr lang="en-US" sz="2800" b="0" i="0" dirty="0">
              <a:solidFill>
                <a:srgbClr val="212121"/>
              </a:solidFill>
              <a:effectLst/>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sz="2800" b="0" i="0" dirty="0">
                <a:solidFill>
                  <a:srgbClr val="212121"/>
                </a:solidFill>
                <a:effectLst/>
                <a:latin typeface="Calibri" panose="020F0502020204030204" pitchFamily="34" charset="0"/>
                <a:cs typeface="Calibri" panose="020F0502020204030204" pitchFamily="34" charset="0"/>
              </a:rPr>
              <a:t>If  paid sick leave is taken during the first two weeks of unpaid expanded family and medical leave, he or she will not receive more than $200 per day or $12,000 for the twelve weeks that include both paid sick leave and </a:t>
            </a:r>
            <a:r>
              <a:rPr lang="en-US" sz="2800" b="0" i="0" dirty="0" err="1">
                <a:solidFill>
                  <a:srgbClr val="212121"/>
                </a:solidFill>
                <a:effectLst/>
                <a:latin typeface="Calibri" panose="020F0502020204030204" pitchFamily="34" charset="0"/>
                <a:cs typeface="Calibri" panose="020F0502020204030204" pitchFamily="34" charset="0"/>
              </a:rPr>
              <a:t>EFMLEA</a:t>
            </a:r>
            <a:r>
              <a:rPr lang="en-US" sz="2800" b="0" i="0" dirty="0">
                <a:solidFill>
                  <a:srgbClr val="212121"/>
                </a:solidFill>
                <a:effectLst/>
                <a:latin typeface="Calibri" panose="020F0502020204030204" pitchFamily="34" charset="0"/>
                <a:cs typeface="Calibri" panose="020F0502020204030204" pitchFamily="34" charset="0"/>
              </a:rPr>
              <a:t> leave. </a:t>
            </a:r>
          </a:p>
          <a:p>
            <a:pPr marL="285750" indent="-285750">
              <a:buFont typeface="Wingdings" panose="05000000000000000000" pitchFamily="2" charset="2"/>
              <a:buChar char="Ø"/>
            </a:pPr>
            <a:endParaRPr lang="en-US" sz="2800" b="0" i="0" dirty="0">
              <a:solidFill>
                <a:srgbClr val="212121"/>
              </a:solidFill>
              <a:effectLst/>
              <a:latin typeface="Calibri" panose="020F0502020204030204" pitchFamily="34" charset="0"/>
              <a:cs typeface="Calibri" panose="020F0502020204030204" pitchFamily="34" charset="0"/>
            </a:endParaRPr>
          </a:p>
          <a:p>
            <a:endParaRPr lang="en-US" sz="2800" b="0" i="0" dirty="0">
              <a:solidFill>
                <a:srgbClr val="212121"/>
              </a:solidFill>
              <a:effectLst/>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3302535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CD2B43-7D3E-436E-B9FA-F5A1C371A01F}"/>
              </a:ext>
            </a:extLst>
          </p:cNvPr>
          <p:cNvSpPr/>
          <p:nvPr/>
        </p:nvSpPr>
        <p:spPr>
          <a:xfrm>
            <a:off x="1533525" y="612845"/>
            <a:ext cx="9696450" cy="4832092"/>
          </a:xfrm>
          <a:prstGeom prst="rect">
            <a:avLst/>
          </a:prstGeom>
        </p:spPr>
        <p:txBody>
          <a:bodyPr wrap="square">
            <a:spAutoFit/>
          </a:bodyPr>
          <a:lstStyle/>
          <a:p>
            <a:r>
              <a:rPr lang="en-US" sz="2800" b="1" dirty="0">
                <a:solidFill>
                  <a:srgbClr val="212121"/>
                </a:solidFill>
                <a:latin typeface="Calibri" panose="020F0502020204030204" pitchFamily="34" charset="0"/>
                <a:cs typeface="Calibri" panose="020F0502020204030204" pitchFamily="34" charset="0"/>
              </a:rPr>
              <a:t>Calculating </a:t>
            </a:r>
            <a:r>
              <a:rPr lang="en-US" sz="2800" b="1" i="0" dirty="0">
                <a:solidFill>
                  <a:srgbClr val="212121"/>
                </a:solidFill>
                <a:effectLst/>
                <a:latin typeface="Calibri" panose="020F0502020204030204" pitchFamily="34" charset="0"/>
                <a:cs typeface="Calibri" panose="020F0502020204030204" pitchFamily="34" charset="0"/>
              </a:rPr>
              <a:t>hours worked by a </a:t>
            </a:r>
            <a:r>
              <a:rPr lang="en-US" sz="2800" b="1" i="0" u="sng" dirty="0">
                <a:solidFill>
                  <a:srgbClr val="212121"/>
                </a:solidFill>
                <a:effectLst/>
                <a:latin typeface="Calibri" panose="020F0502020204030204" pitchFamily="34" charset="0"/>
                <a:cs typeface="Calibri" panose="020F0502020204030204" pitchFamily="34" charset="0"/>
              </a:rPr>
              <a:t>part-time </a:t>
            </a:r>
            <a:r>
              <a:rPr lang="en-US" sz="2800" b="1" i="0" dirty="0">
                <a:solidFill>
                  <a:srgbClr val="212121"/>
                </a:solidFill>
                <a:effectLst/>
                <a:latin typeface="Calibri" panose="020F0502020204030204" pitchFamily="34" charset="0"/>
                <a:cs typeface="Calibri" panose="020F0502020204030204" pitchFamily="34" charset="0"/>
              </a:rPr>
              <a:t>employee for purposes of </a:t>
            </a:r>
            <a:r>
              <a:rPr lang="en-US" sz="2800" b="1" i="0" dirty="0" err="1">
                <a:solidFill>
                  <a:srgbClr val="212121"/>
                </a:solidFill>
                <a:effectLst/>
                <a:latin typeface="Calibri" panose="020F0502020204030204" pitchFamily="34" charset="0"/>
                <a:cs typeface="Calibri" panose="020F0502020204030204" pitchFamily="34" charset="0"/>
              </a:rPr>
              <a:t>EFMLEA</a:t>
            </a:r>
            <a:r>
              <a:rPr lang="en-US" sz="2800" b="1" i="0" dirty="0">
                <a:solidFill>
                  <a:srgbClr val="212121"/>
                </a:solidFill>
                <a:effectLst/>
                <a:latin typeface="Calibri" panose="020F0502020204030204" pitchFamily="34" charset="0"/>
                <a:cs typeface="Calibri" panose="020F0502020204030204" pitchFamily="34" charset="0"/>
              </a:rPr>
              <a:t>:</a:t>
            </a:r>
          </a:p>
          <a:p>
            <a:endParaRPr lang="en-US" sz="2800" b="1" dirty="0">
              <a:solidFill>
                <a:srgbClr val="21212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sz="2800" b="0" i="0" dirty="0">
                <a:solidFill>
                  <a:srgbClr val="212121"/>
                </a:solidFill>
                <a:effectLst/>
                <a:latin typeface="Calibri" panose="020F0502020204030204" pitchFamily="34" charset="0"/>
                <a:cs typeface="Calibri" panose="020F0502020204030204" pitchFamily="34" charset="0"/>
              </a:rPr>
              <a:t>A part-time employee is entitled to leave for his or her average number of work hours in a two-week period, based on the number of normally scheduled work hours (if hours are variable, then use a six-month average to calculate the normal daily hours).</a:t>
            </a:r>
          </a:p>
          <a:p>
            <a:pPr marL="285750" indent="-285750">
              <a:buFont typeface="Wingdings" panose="05000000000000000000" pitchFamily="2" charset="2"/>
              <a:buChar char="Ø"/>
            </a:pPr>
            <a:endParaRPr lang="en-US" sz="2800" b="0" i="0" dirty="0">
              <a:solidFill>
                <a:srgbClr val="212121"/>
              </a:solidFill>
              <a:effectLst/>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sz="2800" b="0" i="0" dirty="0">
                <a:solidFill>
                  <a:srgbClr val="212121"/>
                </a:solidFill>
                <a:effectLst/>
                <a:latin typeface="Calibri" panose="020F0502020204030204" pitchFamily="34" charset="0"/>
                <a:cs typeface="Calibri" panose="020F0502020204030204" pitchFamily="34" charset="0"/>
              </a:rPr>
              <a:t>Such a part-time employee may take expanded </a:t>
            </a:r>
            <a:r>
              <a:rPr lang="en-US" sz="2800" b="0" i="0" dirty="0" err="1">
                <a:solidFill>
                  <a:srgbClr val="212121"/>
                </a:solidFill>
                <a:effectLst/>
                <a:latin typeface="Calibri" panose="020F0502020204030204" pitchFamily="34" charset="0"/>
                <a:cs typeface="Calibri" panose="020F0502020204030204" pitchFamily="34" charset="0"/>
              </a:rPr>
              <a:t>EFMLEA</a:t>
            </a:r>
            <a:r>
              <a:rPr lang="en-US" sz="2800" b="0" i="0" dirty="0">
                <a:solidFill>
                  <a:srgbClr val="212121"/>
                </a:solidFill>
                <a:effectLst/>
                <a:latin typeface="Calibri" panose="020F0502020204030204" pitchFamily="34" charset="0"/>
                <a:cs typeface="Calibri" panose="020F0502020204030204" pitchFamily="34" charset="0"/>
              </a:rPr>
              <a:t> for that same number of hours per day up to 12 weeks.</a:t>
            </a:r>
          </a:p>
        </p:txBody>
      </p:sp>
    </p:spTree>
    <p:extLst>
      <p:ext uri="{BB962C8B-B14F-4D97-AF65-F5344CB8AC3E}">
        <p14:creationId xmlns:p14="http://schemas.microsoft.com/office/powerpoint/2010/main" val="2241725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D0B77-3D97-41FE-9AF8-29A7FA5E4070}"/>
              </a:ext>
            </a:extLst>
          </p:cNvPr>
          <p:cNvSpPr>
            <a:spLocks noGrp="1"/>
          </p:cNvSpPr>
          <p:nvPr>
            <p:ph type="title"/>
          </p:nvPr>
        </p:nvSpPr>
        <p:spPr/>
        <p:txBody>
          <a:bodyPr/>
          <a:lstStyle/>
          <a:p>
            <a:r>
              <a:rPr lang="en-US" dirty="0"/>
              <a:t>“Inability to Work” – meaning under </a:t>
            </a:r>
            <a:r>
              <a:rPr lang="en-US" dirty="0" err="1"/>
              <a:t>EFMLEA</a:t>
            </a:r>
            <a:r>
              <a:rPr lang="en-US" dirty="0"/>
              <a:t>:</a:t>
            </a:r>
          </a:p>
        </p:txBody>
      </p:sp>
      <p:sp>
        <p:nvSpPr>
          <p:cNvPr id="3" name="Content Placeholder 2">
            <a:extLst>
              <a:ext uri="{FF2B5EF4-FFF2-40B4-BE49-F238E27FC236}">
                <a16:creationId xmlns:a16="http://schemas.microsoft.com/office/drawing/2014/main" id="{DADB1303-02A9-4E61-8F34-7E9A159539BF}"/>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t>An employee is considered “unable to work” ad thus eligible for </a:t>
            </a:r>
            <a:r>
              <a:rPr lang="en-US" dirty="0" err="1"/>
              <a:t>EFMLEA</a:t>
            </a:r>
            <a:r>
              <a:rPr lang="en-US" dirty="0"/>
              <a:t> benefits if his or her employer has work for the employee—either under normal circumstances at his or her normal worksite or  by means of telework—but the employee cannot do so because of the demands placed upon the employee in caring for his or her child whose  school or place of care is closed or whose the child’s care provider is unavailable because of Covid-19 related reasons,</a:t>
            </a:r>
          </a:p>
          <a:p>
            <a:pPr>
              <a:buFont typeface="Wingdings" panose="05000000000000000000" pitchFamily="2" charset="2"/>
              <a:buChar char="Ø"/>
            </a:pPr>
            <a:r>
              <a:rPr lang="en-US" dirty="0"/>
              <a:t> If the employee and the employer agree that the employee will work the normal number of hours, but outside of the normally scheduled hours (for instance early in the morning or late at night), then the employee is deemed to be able to work and </a:t>
            </a:r>
            <a:r>
              <a:rPr lang="en-US" dirty="0" err="1"/>
              <a:t>EFMLEA</a:t>
            </a:r>
            <a:r>
              <a:rPr lang="en-US" dirty="0"/>
              <a:t> leave is not deemed unnecessary.</a:t>
            </a:r>
          </a:p>
          <a:p>
            <a:endParaRPr lang="en-US" dirty="0"/>
          </a:p>
        </p:txBody>
      </p:sp>
    </p:spTree>
    <p:extLst>
      <p:ext uri="{BB962C8B-B14F-4D97-AF65-F5344CB8AC3E}">
        <p14:creationId xmlns:p14="http://schemas.microsoft.com/office/powerpoint/2010/main" val="2658307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D335F-F7D9-4663-A314-336FFF49216B}"/>
              </a:ext>
            </a:extLst>
          </p:cNvPr>
          <p:cNvSpPr>
            <a:spLocks noGrp="1"/>
          </p:cNvSpPr>
          <p:nvPr>
            <p:ph type="title"/>
          </p:nvPr>
        </p:nvSpPr>
        <p:spPr/>
        <p:txBody>
          <a:bodyPr/>
          <a:lstStyle/>
          <a:p>
            <a:r>
              <a:rPr lang="en-US" dirty="0"/>
              <a:t>How to Apply for </a:t>
            </a:r>
            <a:r>
              <a:rPr lang="en-US" dirty="0" err="1"/>
              <a:t>EFMLEA</a:t>
            </a:r>
            <a:r>
              <a:rPr lang="en-US" dirty="0"/>
              <a:t> Leave Benefits:</a:t>
            </a:r>
          </a:p>
        </p:txBody>
      </p:sp>
      <p:sp>
        <p:nvSpPr>
          <p:cNvPr id="3" name="Content Placeholder 2">
            <a:extLst>
              <a:ext uri="{FF2B5EF4-FFF2-40B4-BE49-F238E27FC236}">
                <a16:creationId xmlns:a16="http://schemas.microsoft.com/office/drawing/2014/main" id="{9CAACBBA-E177-40FE-9831-0D13F02DC9D5}"/>
              </a:ext>
            </a:extLst>
          </p:cNvPr>
          <p:cNvSpPr>
            <a:spLocks noGrp="1"/>
          </p:cNvSpPr>
          <p:nvPr>
            <p:ph idx="1"/>
          </p:nvPr>
        </p:nvSpPr>
        <p:spPr/>
        <p:txBody>
          <a:bodyPr>
            <a:normAutofit fontScale="92500"/>
          </a:bodyPr>
          <a:lstStyle/>
          <a:p>
            <a:pPr marL="0" indent="0">
              <a:buNone/>
            </a:pPr>
            <a:r>
              <a:rPr lang="en-US" dirty="0"/>
              <a:t>When requesting </a:t>
            </a:r>
            <a:r>
              <a:rPr lang="en-US" dirty="0" err="1"/>
              <a:t>EFMLEA</a:t>
            </a:r>
            <a:r>
              <a:rPr lang="en-US" dirty="0"/>
              <a:t> leave, employee must provide to the employer either orally or in writing the following information:</a:t>
            </a:r>
          </a:p>
          <a:p>
            <a:pPr fontAlgn="t">
              <a:buFont typeface="Wingdings" panose="05000000000000000000" pitchFamily="2" charset="2"/>
              <a:buChar char="Ø"/>
            </a:pPr>
            <a:r>
              <a:rPr lang="en-US" dirty="0"/>
              <a:t>The employee’s name, the date(s) for which </a:t>
            </a:r>
            <a:r>
              <a:rPr lang="en-US" dirty="0" err="1"/>
              <a:t>EFMLEA</a:t>
            </a:r>
            <a:r>
              <a:rPr lang="en-US" dirty="0"/>
              <a:t> is requested, and a statement that the employee is unable to work because the employee is caring for his or her child whose school or place of care is closed, or whose child care provider is unavailable for reasons related to Covid-19; </a:t>
            </a:r>
          </a:p>
          <a:p>
            <a:pPr fontAlgn="t">
              <a:buFont typeface="Wingdings" panose="05000000000000000000" pitchFamily="2" charset="2"/>
              <a:buChar char="Ø"/>
            </a:pPr>
            <a:r>
              <a:rPr lang="en-US" dirty="0"/>
              <a:t>The name of the employee’s child, the name of the child’s school, place of care, or child care provider that has closed or become unavailable; and </a:t>
            </a:r>
          </a:p>
          <a:p>
            <a:pPr fontAlgn="t">
              <a:buFont typeface="Wingdings" panose="05000000000000000000" pitchFamily="2" charset="2"/>
              <a:buChar char="Ø"/>
            </a:pPr>
            <a:r>
              <a:rPr lang="en-US" dirty="0"/>
              <a:t>A statement that no other suitable person is available to care for your child.</a:t>
            </a:r>
          </a:p>
          <a:p>
            <a:endParaRPr lang="en-US" dirty="0"/>
          </a:p>
        </p:txBody>
      </p:sp>
    </p:spTree>
    <p:extLst>
      <p:ext uri="{BB962C8B-B14F-4D97-AF65-F5344CB8AC3E}">
        <p14:creationId xmlns:p14="http://schemas.microsoft.com/office/powerpoint/2010/main" val="355100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1F6C74D-0A9A-4AC1-BC2F-1069AE785F15}"/>
              </a:ext>
            </a:extLst>
          </p:cNvPr>
          <p:cNvSpPr/>
          <p:nvPr/>
        </p:nvSpPr>
        <p:spPr>
          <a:xfrm>
            <a:off x="3421711" y="-893842"/>
            <a:ext cx="6096000" cy="6678751"/>
          </a:xfrm>
          <a:prstGeom prst="rect">
            <a:avLst/>
          </a:prstGeom>
        </p:spPr>
        <p:txBody>
          <a:bodyPr>
            <a:spAutoFit/>
          </a:bodyPr>
          <a:lstStyle/>
          <a:p>
            <a:endParaRPr lang="en-US" sz="4400" dirty="0"/>
          </a:p>
          <a:p>
            <a:endParaRPr lang="en-US" sz="4400" dirty="0"/>
          </a:p>
          <a:p>
            <a:r>
              <a:rPr lang="en-US" sz="4400" dirty="0"/>
              <a:t>Official </a:t>
            </a:r>
            <a:r>
              <a:rPr lang="en-US" sz="4400" dirty="0" err="1"/>
              <a:t>EFMLEA</a:t>
            </a:r>
            <a:r>
              <a:rPr lang="en-US" sz="4400" dirty="0"/>
              <a:t> Resources </a:t>
            </a:r>
          </a:p>
          <a:p>
            <a:endParaRPr lang="en-US" dirty="0"/>
          </a:p>
          <a:p>
            <a:r>
              <a:rPr lang="en-US" dirty="0"/>
              <a:t>• Families First Coronavirus Response Act: Employee Paid Leave Rights - </a:t>
            </a:r>
            <a:r>
              <a:rPr lang="en-US" dirty="0">
                <a:hlinkClick r:id="rId2"/>
              </a:rPr>
              <a:t>https://www.dol.gov/agencies/whd/pandemic</a:t>
            </a:r>
            <a:r>
              <a:rPr lang="en-US" dirty="0"/>
              <a:t> - Also available in Spanish </a:t>
            </a:r>
          </a:p>
          <a:p>
            <a:endParaRPr lang="en-US" dirty="0"/>
          </a:p>
          <a:p>
            <a:r>
              <a:rPr lang="en-US" dirty="0"/>
              <a:t>• Families First Coronavirus Response Act: Questions and Answers - </a:t>
            </a:r>
            <a:r>
              <a:rPr lang="en-US" dirty="0">
                <a:hlinkClick r:id="rId2"/>
              </a:rPr>
              <a:t>https://www.dol.gov/agencies/whd/pandemic</a:t>
            </a:r>
            <a:endParaRPr lang="en-US" dirty="0"/>
          </a:p>
          <a:p>
            <a:endParaRPr lang="en-US" dirty="0"/>
          </a:p>
          <a:p>
            <a:r>
              <a:rPr lang="en-US" dirty="0"/>
              <a:t>• (Poster) Employee Rights: Paid Sick Leave and Expanded Family and Medical Leave under The Families First Coronavirus Response Act - </a:t>
            </a:r>
            <a:r>
              <a:rPr lang="en-US" dirty="0">
                <a:hlinkClick r:id="rId2"/>
              </a:rPr>
              <a:t>https://www.dol.gov/agencies/whd/pandemic</a:t>
            </a:r>
            <a:endParaRPr lang="en-US" dirty="0"/>
          </a:p>
          <a:p>
            <a:r>
              <a:rPr lang="en-US" dirty="0"/>
              <a:t>- Also available in Spanish </a:t>
            </a:r>
          </a:p>
          <a:p>
            <a:endParaRPr lang="en-US" dirty="0"/>
          </a:p>
          <a:p>
            <a:r>
              <a:rPr lang="en-US" dirty="0"/>
              <a:t>• </a:t>
            </a:r>
            <a:r>
              <a:rPr lang="en-US" dirty="0">
                <a:hlinkClick r:id="rId3"/>
              </a:rPr>
              <a:t>WHD-COVID19@dol.gov</a:t>
            </a:r>
            <a:r>
              <a:rPr lang="en-US" dirty="0"/>
              <a:t>  - Email address for questions</a:t>
            </a:r>
          </a:p>
        </p:txBody>
      </p:sp>
    </p:spTree>
    <p:extLst>
      <p:ext uri="{BB962C8B-B14F-4D97-AF65-F5344CB8AC3E}">
        <p14:creationId xmlns:p14="http://schemas.microsoft.com/office/powerpoint/2010/main" val="1131190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CCEF9-9244-4B1A-9348-66D10B89C9CC}"/>
              </a:ext>
            </a:extLst>
          </p:cNvPr>
          <p:cNvSpPr>
            <a:spLocks noGrp="1"/>
          </p:cNvSpPr>
          <p:nvPr>
            <p:ph type="title"/>
          </p:nvPr>
        </p:nvSpPr>
        <p:spPr>
          <a:xfrm>
            <a:off x="838200" y="365125"/>
            <a:ext cx="10515600" cy="5797136"/>
          </a:xfrm>
        </p:spPr>
        <p:txBody>
          <a:bodyPr>
            <a:normAutofit/>
          </a:bodyPr>
          <a:lstStyle/>
          <a:p>
            <a:r>
              <a:rPr lang="en-US" sz="3200" dirty="0">
                <a:ea typeface="Calibri" panose="020F0502020204030204" pitchFamily="34" charset="0"/>
              </a:rPr>
              <a:t>This presentation contains legal information prepared by LSHV and it not to be construed as legal advice.</a:t>
            </a:r>
            <a:br>
              <a:rPr lang="en-US" sz="3200" dirty="0">
                <a:ea typeface="Calibri" panose="020F0502020204030204" pitchFamily="34" charset="0"/>
              </a:rPr>
            </a:br>
            <a:r>
              <a:rPr lang="en-US" sz="3200" dirty="0">
                <a:ea typeface="Calibri" panose="020F0502020204030204" pitchFamily="34" charset="0"/>
              </a:rPr>
              <a:t> </a:t>
            </a:r>
            <a:br>
              <a:rPr lang="en-US" sz="3200" dirty="0">
                <a:ea typeface="Calibri" panose="020F0502020204030204" pitchFamily="34" charset="0"/>
              </a:rPr>
            </a:br>
            <a:r>
              <a:rPr lang="en-US" sz="3200" dirty="0">
                <a:ea typeface="Calibri" panose="020F0502020204030204" pitchFamily="34" charset="0"/>
              </a:rPr>
              <a:t>Unless otherwise noted, the content contained herein, including graphic images, buttons and text, are the exclusive property of LSHV.  Except for personal use, these items may not be copied, distributed, displayed, reproduced, or transmitted in any form or by any means, electronic, mechanical, photocopying, recording, or otherwise without prior written permission of LSHV.  This information was prepared on 5/20/2020.  Please note that any applicable laws, orders and directives are subject to change.</a:t>
            </a:r>
          </a:p>
        </p:txBody>
      </p:sp>
    </p:spTree>
    <p:extLst>
      <p:ext uri="{BB962C8B-B14F-4D97-AF65-F5344CB8AC3E}">
        <p14:creationId xmlns:p14="http://schemas.microsoft.com/office/powerpoint/2010/main" val="1230743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995D1-5D7D-4EB6-B0B0-769C8B53F4CB}"/>
              </a:ext>
            </a:extLst>
          </p:cNvPr>
          <p:cNvSpPr>
            <a:spLocks noGrp="1"/>
          </p:cNvSpPr>
          <p:nvPr>
            <p:ph type="title"/>
          </p:nvPr>
        </p:nvSpPr>
        <p:spPr/>
        <p:txBody>
          <a:bodyPr>
            <a:normAutofit fontScale="90000"/>
          </a:bodyPr>
          <a:lstStyle/>
          <a:p>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r>
              <a:rPr lang="en-US" dirty="0"/>
              <a:t>The </a:t>
            </a:r>
            <a:r>
              <a:rPr lang="en-US" dirty="0" err="1"/>
              <a:t>FFCRA</a:t>
            </a:r>
            <a:r>
              <a:rPr lang="en-US" dirty="0"/>
              <a:t> amends the FMLA to grant emergency FMLA leave when an employee is needed to care for a son or daughter when the need is related to a public health emergency (</a:t>
            </a:r>
            <a:r>
              <a:rPr lang="en-US" dirty="0" err="1"/>
              <a:t>PHE</a:t>
            </a:r>
            <a:r>
              <a:rPr lang="en-US" dirty="0"/>
              <a:t>) that results in a school closure, place of care closure, or unavailability of the son or daughter’s normal childcare provider. </a:t>
            </a:r>
            <a:br>
              <a:rPr lang="en-US" dirty="0"/>
            </a:br>
            <a:br>
              <a:rPr lang="en-US" dirty="0"/>
            </a:br>
            <a:endParaRPr lang="en-US" dirty="0"/>
          </a:p>
        </p:txBody>
      </p:sp>
    </p:spTree>
    <p:extLst>
      <p:ext uri="{BB962C8B-B14F-4D97-AF65-F5344CB8AC3E}">
        <p14:creationId xmlns:p14="http://schemas.microsoft.com/office/powerpoint/2010/main" val="2003156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E79EC0-300C-4795-B2ED-EEB342305309}"/>
              </a:ext>
            </a:extLst>
          </p:cNvPr>
          <p:cNvSpPr/>
          <p:nvPr/>
        </p:nvSpPr>
        <p:spPr>
          <a:xfrm>
            <a:off x="1619250" y="1180237"/>
            <a:ext cx="9648825" cy="2677656"/>
          </a:xfrm>
          <a:prstGeom prst="rect">
            <a:avLst/>
          </a:prstGeom>
        </p:spPr>
        <p:txBody>
          <a:bodyPr wrap="square">
            <a:spAutoFit/>
          </a:bodyPr>
          <a:lstStyle/>
          <a:p>
            <a:r>
              <a:rPr lang="en-US" sz="2800" b="1" dirty="0">
                <a:solidFill>
                  <a:srgbClr val="212121"/>
                </a:solidFill>
                <a:latin typeface="Calibri" panose="020F0502020204030204" pitchFamily="34" charset="0"/>
                <a:cs typeface="Calibri" panose="020F0502020204030204" pitchFamily="34" charset="0"/>
              </a:rPr>
              <a:t>E</a:t>
            </a:r>
            <a:r>
              <a:rPr lang="en-US" sz="2800" b="1" i="0" dirty="0">
                <a:solidFill>
                  <a:srgbClr val="212121"/>
                </a:solidFill>
                <a:effectLst/>
                <a:latin typeface="Calibri" panose="020F0502020204030204" pitchFamily="34" charset="0"/>
                <a:cs typeface="Calibri" panose="020F0502020204030204" pitchFamily="34" charset="0"/>
              </a:rPr>
              <a:t>ffective dates of the Families First Coronavirus Response Act (</a:t>
            </a:r>
            <a:r>
              <a:rPr lang="en-US" sz="2800" b="1" i="0" dirty="0" err="1">
                <a:solidFill>
                  <a:srgbClr val="212121"/>
                </a:solidFill>
                <a:effectLst/>
                <a:latin typeface="Calibri" panose="020F0502020204030204" pitchFamily="34" charset="0"/>
                <a:cs typeface="Calibri" panose="020F0502020204030204" pitchFamily="34" charset="0"/>
              </a:rPr>
              <a:t>FFCRA</a:t>
            </a:r>
            <a:r>
              <a:rPr lang="en-US" sz="2800" b="1" i="0" dirty="0">
                <a:solidFill>
                  <a:srgbClr val="212121"/>
                </a:solidFill>
                <a:effectLst/>
                <a:latin typeface="Calibri" panose="020F0502020204030204" pitchFamily="34" charset="0"/>
                <a:cs typeface="Calibri" panose="020F0502020204030204" pitchFamily="34" charset="0"/>
              </a:rPr>
              <a:t>), which includes the Emergency Family and Medical Leave Expansion Act (</a:t>
            </a:r>
            <a:r>
              <a:rPr lang="en-US" sz="2800" b="1" i="0" dirty="0" err="1">
                <a:solidFill>
                  <a:srgbClr val="212121"/>
                </a:solidFill>
                <a:effectLst/>
                <a:latin typeface="Calibri" panose="020F0502020204030204" pitchFamily="34" charset="0"/>
                <a:cs typeface="Calibri" panose="020F0502020204030204" pitchFamily="34" charset="0"/>
              </a:rPr>
              <a:t>EFMLEA</a:t>
            </a:r>
            <a:r>
              <a:rPr lang="en-US" sz="2800" b="1" i="0" dirty="0">
                <a:solidFill>
                  <a:srgbClr val="212121"/>
                </a:solidFill>
                <a:effectLst/>
                <a:latin typeface="Calibri" panose="020F0502020204030204" pitchFamily="34" charset="0"/>
                <a:cs typeface="Calibri" panose="020F0502020204030204" pitchFamily="34" charset="0"/>
              </a:rPr>
              <a:t>):</a:t>
            </a:r>
          </a:p>
          <a:p>
            <a:endParaRPr lang="en-US" sz="2800" b="1" dirty="0">
              <a:solidFill>
                <a:srgbClr val="212121"/>
              </a:solidFill>
              <a:latin typeface="Calibri" panose="020F0502020204030204" pitchFamily="34" charset="0"/>
              <a:cs typeface="Calibri" panose="020F0502020204030204" pitchFamily="34" charset="0"/>
            </a:endParaRPr>
          </a:p>
          <a:p>
            <a:r>
              <a:rPr lang="en-US" sz="2800" dirty="0" err="1">
                <a:solidFill>
                  <a:srgbClr val="212121"/>
                </a:solidFill>
                <a:latin typeface="Calibri" panose="020F0502020204030204" pitchFamily="34" charset="0"/>
                <a:cs typeface="Calibri" panose="020F0502020204030204" pitchFamily="34" charset="0"/>
              </a:rPr>
              <a:t>EFMLEA</a:t>
            </a:r>
            <a:r>
              <a:rPr lang="en-US" sz="2800" dirty="0">
                <a:solidFill>
                  <a:srgbClr val="212121"/>
                </a:solidFill>
                <a:latin typeface="Calibri" panose="020F0502020204030204" pitchFamily="34" charset="0"/>
                <a:cs typeface="Calibri" panose="020F0502020204030204" pitchFamily="34" charset="0"/>
              </a:rPr>
              <a:t> became e</a:t>
            </a:r>
            <a:r>
              <a:rPr lang="en-US" sz="2800" b="0" i="0" dirty="0">
                <a:solidFill>
                  <a:srgbClr val="212121"/>
                </a:solidFill>
                <a:effectLst/>
                <a:latin typeface="Calibri" panose="020F0502020204030204" pitchFamily="34" charset="0"/>
                <a:cs typeface="Calibri" panose="020F0502020204030204" pitchFamily="34" charset="0"/>
              </a:rPr>
              <a:t>ffective on April 1, 2020, and applies to leave taken between April 1, 2020, and December 31, 2020.</a:t>
            </a:r>
          </a:p>
        </p:txBody>
      </p:sp>
    </p:spTree>
    <p:extLst>
      <p:ext uri="{BB962C8B-B14F-4D97-AF65-F5344CB8AC3E}">
        <p14:creationId xmlns:p14="http://schemas.microsoft.com/office/powerpoint/2010/main" val="386618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A44DA-7124-4463-98A7-FEEA0BC9D55B}"/>
              </a:ext>
            </a:extLst>
          </p:cNvPr>
          <p:cNvSpPr>
            <a:spLocks noGrp="1"/>
          </p:cNvSpPr>
          <p:nvPr>
            <p:ph type="title"/>
          </p:nvPr>
        </p:nvSpPr>
        <p:spPr/>
        <p:txBody>
          <a:bodyPr/>
          <a:lstStyle/>
          <a:p>
            <a:r>
              <a:rPr lang="en-US" dirty="0"/>
              <a:t>            Employee Eligibility for </a:t>
            </a:r>
            <a:r>
              <a:rPr lang="en-US" dirty="0" err="1"/>
              <a:t>EFMLEA</a:t>
            </a:r>
            <a:r>
              <a:rPr lang="en-US" dirty="0"/>
              <a:t>:</a:t>
            </a:r>
          </a:p>
        </p:txBody>
      </p:sp>
      <p:sp>
        <p:nvSpPr>
          <p:cNvPr id="3" name="Content Placeholder 2">
            <a:extLst>
              <a:ext uri="{FF2B5EF4-FFF2-40B4-BE49-F238E27FC236}">
                <a16:creationId xmlns:a16="http://schemas.microsoft.com/office/drawing/2014/main" id="{B7FFBA8D-2D28-48FA-9DD0-4A3138C149CA}"/>
              </a:ext>
            </a:extLst>
          </p:cNvPr>
          <p:cNvSpPr>
            <a:spLocks noGrp="1"/>
          </p:cNvSpPr>
          <p:nvPr>
            <p:ph idx="1"/>
          </p:nvPr>
        </p:nvSpPr>
        <p:spPr/>
        <p:txBody>
          <a:bodyPr>
            <a:normAutofit lnSpcReduction="10000"/>
          </a:bodyPr>
          <a:lstStyle/>
          <a:p>
            <a:r>
              <a:rPr lang="en-US" dirty="0"/>
              <a:t>All employees, including full-time and part-time employees, of covered employers are eligible for </a:t>
            </a:r>
            <a:r>
              <a:rPr lang="en-US" dirty="0" err="1"/>
              <a:t>EFMLEA</a:t>
            </a:r>
            <a:r>
              <a:rPr lang="en-US" dirty="0"/>
              <a:t> if they have been employed by their employer for at least 30 calendar days. </a:t>
            </a:r>
          </a:p>
          <a:p>
            <a:r>
              <a:rPr lang="en-US" dirty="0"/>
              <a:t>Private sector employers, including not for profit employers, are covered if they employ fewer than 500 employees. </a:t>
            </a:r>
          </a:p>
          <a:p>
            <a:r>
              <a:rPr lang="en-US" dirty="0"/>
              <a:t>Public agencies are covered regardless of the number of employees they employ.</a:t>
            </a:r>
          </a:p>
          <a:p>
            <a:pPr marL="0" indent="0">
              <a:buNone/>
            </a:pPr>
            <a:r>
              <a:rPr lang="en-US" dirty="0"/>
              <a:t>• Federal employee eligibility notes – employees under Title I of the        </a:t>
            </a:r>
          </a:p>
          <a:p>
            <a:pPr marL="0" indent="0">
              <a:buNone/>
            </a:pPr>
            <a:r>
              <a:rPr lang="en-US" dirty="0"/>
              <a:t>    FMLA are eligible under </a:t>
            </a:r>
            <a:r>
              <a:rPr lang="en-US" dirty="0" err="1"/>
              <a:t>EFMLEA</a:t>
            </a:r>
            <a:r>
              <a:rPr lang="en-US" dirty="0"/>
              <a:t>; OMB has authority to exclude     </a:t>
            </a:r>
          </a:p>
          <a:p>
            <a:pPr marL="0" indent="0">
              <a:buNone/>
            </a:pPr>
            <a:r>
              <a:rPr lang="en-US" dirty="0"/>
              <a:t>    certain federal employees.</a:t>
            </a:r>
          </a:p>
          <a:p>
            <a:pPr marL="0" indent="0">
              <a:buNone/>
            </a:pPr>
            <a:endParaRPr lang="en-US" dirty="0"/>
          </a:p>
        </p:txBody>
      </p:sp>
    </p:spTree>
    <p:extLst>
      <p:ext uri="{BB962C8B-B14F-4D97-AF65-F5344CB8AC3E}">
        <p14:creationId xmlns:p14="http://schemas.microsoft.com/office/powerpoint/2010/main" val="794593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DEF68-2D39-4736-B5C9-E4AE3998CA1C}"/>
              </a:ext>
            </a:extLst>
          </p:cNvPr>
          <p:cNvSpPr>
            <a:spLocks noGrp="1"/>
          </p:cNvSpPr>
          <p:nvPr>
            <p:ph type="title"/>
          </p:nvPr>
        </p:nvSpPr>
        <p:spPr>
          <a:xfrm>
            <a:off x="838200" y="365125"/>
            <a:ext cx="10515600" cy="1325563"/>
          </a:xfrm>
        </p:spPr>
        <p:txBody>
          <a:bodyPr/>
          <a:lstStyle/>
          <a:p>
            <a:r>
              <a:rPr lang="en-US" dirty="0" err="1"/>
              <a:t>EFMLEA</a:t>
            </a:r>
            <a:r>
              <a:rPr lang="en-US" dirty="0"/>
              <a:t>–Qualifying Reason for Leave</a:t>
            </a:r>
          </a:p>
        </p:txBody>
      </p:sp>
      <p:sp>
        <p:nvSpPr>
          <p:cNvPr id="3" name="Rectangle 2">
            <a:extLst>
              <a:ext uri="{FF2B5EF4-FFF2-40B4-BE49-F238E27FC236}">
                <a16:creationId xmlns:a16="http://schemas.microsoft.com/office/drawing/2014/main" id="{97E0EF99-3D20-4371-9272-8BB169523C1C}"/>
              </a:ext>
            </a:extLst>
          </p:cNvPr>
          <p:cNvSpPr/>
          <p:nvPr/>
        </p:nvSpPr>
        <p:spPr>
          <a:xfrm>
            <a:off x="2753802" y="2049608"/>
            <a:ext cx="6096000" cy="4031873"/>
          </a:xfrm>
          <a:prstGeom prst="rect">
            <a:avLst/>
          </a:prstGeom>
        </p:spPr>
        <p:txBody>
          <a:bodyPr>
            <a:spAutoFit/>
          </a:bodyPr>
          <a:lstStyle/>
          <a:p>
            <a:r>
              <a:rPr lang="en-US" sz="3200" dirty="0"/>
              <a:t>There is only </a:t>
            </a:r>
            <a:r>
              <a:rPr lang="en-US" sz="3200" b="1" u="sng" dirty="0"/>
              <a:t>one</a:t>
            </a:r>
            <a:r>
              <a:rPr lang="en-US" sz="3200" dirty="0"/>
              <a:t> qualifying reason for leave under the </a:t>
            </a:r>
            <a:r>
              <a:rPr lang="en-US" sz="3200" dirty="0" err="1"/>
              <a:t>EFMLEA</a:t>
            </a:r>
            <a:r>
              <a:rPr lang="en-US" sz="3200" dirty="0"/>
              <a:t>: </a:t>
            </a:r>
          </a:p>
          <a:p>
            <a:endParaRPr lang="en-US" sz="3200" dirty="0"/>
          </a:p>
          <a:p>
            <a:r>
              <a:rPr lang="en-US" sz="3200" dirty="0"/>
              <a:t>The leave is needed for the employee to care for his or her child whose school or childcare provider is closed or unavailable for reasons related to COVID-19. </a:t>
            </a:r>
          </a:p>
        </p:txBody>
      </p:sp>
    </p:spTree>
    <p:extLst>
      <p:ext uri="{BB962C8B-B14F-4D97-AF65-F5344CB8AC3E}">
        <p14:creationId xmlns:p14="http://schemas.microsoft.com/office/powerpoint/2010/main" val="4124573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A38DD-F738-4F27-89E0-799ADAA8BA32}"/>
              </a:ext>
            </a:extLst>
          </p:cNvPr>
          <p:cNvSpPr>
            <a:spLocks noGrp="1"/>
          </p:cNvSpPr>
          <p:nvPr>
            <p:ph type="title"/>
          </p:nvPr>
        </p:nvSpPr>
        <p:spPr/>
        <p:txBody>
          <a:bodyPr/>
          <a:lstStyle/>
          <a:p>
            <a:r>
              <a:rPr lang="en-US" dirty="0" err="1"/>
              <a:t>EFMLEA</a:t>
            </a:r>
            <a:r>
              <a:rPr lang="en-US" dirty="0"/>
              <a:t> Leave–Interaction with the FMLA</a:t>
            </a:r>
          </a:p>
        </p:txBody>
      </p:sp>
      <p:sp>
        <p:nvSpPr>
          <p:cNvPr id="3" name="Rectangle 2">
            <a:extLst>
              <a:ext uri="{FF2B5EF4-FFF2-40B4-BE49-F238E27FC236}">
                <a16:creationId xmlns:a16="http://schemas.microsoft.com/office/drawing/2014/main" id="{44A039C8-53BB-4D66-A3ED-C449FEEF5503}"/>
              </a:ext>
            </a:extLst>
          </p:cNvPr>
          <p:cNvSpPr/>
          <p:nvPr/>
        </p:nvSpPr>
        <p:spPr>
          <a:xfrm>
            <a:off x="2403944" y="2057559"/>
            <a:ext cx="6096000" cy="2246769"/>
          </a:xfrm>
          <a:prstGeom prst="rect">
            <a:avLst/>
          </a:prstGeom>
        </p:spPr>
        <p:txBody>
          <a:bodyPr>
            <a:spAutoFit/>
          </a:bodyPr>
          <a:lstStyle/>
          <a:p>
            <a:r>
              <a:rPr lang="en-US" sz="2800" dirty="0"/>
              <a:t>This is a new leave reason under the FMLA, not more weeks – An employee who has already used 12 weeks of leave under the FMLA is not able to use </a:t>
            </a:r>
            <a:r>
              <a:rPr lang="en-US" sz="2800" dirty="0" err="1"/>
              <a:t>EFMLEA</a:t>
            </a:r>
            <a:r>
              <a:rPr lang="en-US" sz="2800" dirty="0"/>
              <a:t> leave.</a:t>
            </a:r>
          </a:p>
        </p:txBody>
      </p:sp>
    </p:spTree>
    <p:extLst>
      <p:ext uri="{BB962C8B-B14F-4D97-AF65-F5344CB8AC3E}">
        <p14:creationId xmlns:p14="http://schemas.microsoft.com/office/powerpoint/2010/main" val="1636404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A7FD1-70DA-4834-AA41-27B593468AFE}"/>
              </a:ext>
            </a:extLst>
          </p:cNvPr>
          <p:cNvSpPr>
            <a:spLocks noGrp="1"/>
          </p:cNvSpPr>
          <p:nvPr>
            <p:ph type="title"/>
          </p:nvPr>
        </p:nvSpPr>
        <p:spPr/>
        <p:txBody>
          <a:bodyPr/>
          <a:lstStyle/>
          <a:p>
            <a:r>
              <a:rPr lang="en-US" dirty="0"/>
              <a:t>Emergency Family and Medical Leave Expansion Act (</a:t>
            </a:r>
            <a:r>
              <a:rPr lang="en-US" dirty="0" err="1"/>
              <a:t>EFMLEA</a:t>
            </a:r>
            <a:r>
              <a:rPr lang="en-US" dirty="0"/>
              <a:t>) Benefit Basics:</a:t>
            </a:r>
          </a:p>
        </p:txBody>
      </p:sp>
      <p:sp>
        <p:nvSpPr>
          <p:cNvPr id="3" name="Content Placeholder 2">
            <a:extLst>
              <a:ext uri="{FF2B5EF4-FFF2-40B4-BE49-F238E27FC236}">
                <a16:creationId xmlns:a16="http://schemas.microsoft.com/office/drawing/2014/main" id="{BF8802B7-CBFD-415C-BEC1-A47ADB29B96D}"/>
              </a:ext>
            </a:extLst>
          </p:cNvPr>
          <p:cNvSpPr>
            <a:spLocks noGrp="1"/>
          </p:cNvSpPr>
          <p:nvPr>
            <p:ph idx="1"/>
          </p:nvPr>
        </p:nvSpPr>
        <p:spPr/>
        <p:txBody>
          <a:bodyPr/>
          <a:lstStyle/>
          <a:p>
            <a:r>
              <a:rPr lang="en-US" dirty="0"/>
              <a:t>Employee can only use </a:t>
            </a:r>
            <a:r>
              <a:rPr lang="en-US" dirty="0" err="1"/>
              <a:t>EFMLEA</a:t>
            </a:r>
            <a:r>
              <a:rPr lang="en-US" dirty="0"/>
              <a:t> leave to care for his or her son or daughter whose school or place of care is closed (or child care provider is unavailable) due to COVID-19 related reasons. </a:t>
            </a:r>
          </a:p>
          <a:p>
            <a:r>
              <a:rPr lang="en-US" dirty="0"/>
              <a:t>Provides up to 12 workweeks of job-protected leave, with continuation of health insurance. </a:t>
            </a:r>
          </a:p>
          <a:p>
            <a:pPr marL="0" indent="0">
              <a:buNone/>
            </a:pPr>
            <a:r>
              <a:rPr lang="en-US" dirty="0"/>
              <a:t>• Initial 2 weeks are unpaid (but employee may use </a:t>
            </a:r>
            <a:r>
              <a:rPr lang="en-US" dirty="0" err="1"/>
              <a:t>EPSLA</a:t>
            </a:r>
            <a:r>
              <a:rPr lang="en-US" dirty="0"/>
              <a:t>, discussed   </a:t>
            </a:r>
          </a:p>
          <a:p>
            <a:pPr marL="0" indent="0">
              <a:buNone/>
            </a:pPr>
            <a:r>
              <a:rPr lang="en-US" dirty="0"/>
              <a:t>    below).</a:t>
            </a:r>
          </a:p>
          <a:p>
            <a:pPr marL="0" indent="0">
              <a:buNone/>
            </a:pPr>
            <a:r>
              <a:rPr lang="en-US" dirty="0"/>
              <a:t>• Remaining 10 weeks paid at two-thirds the employee’s regular rate of    </a:t>
            </a:r>
          </a:p>
          <a:p>
            <a:pPr marL="0" indent="0">
              <a:buNone/>
            </a:pPr>
            <a:r>
              <a:rPr lang="en-US" dirty="0"/>
              <a:t>    pay.</a:t>
            </a:r>
          </a:p>
          <a:p>
            <a:pPr marL="0" indent="0">
              <a:buNone/>
            </a:pPr>
            <a:endParaRPr lang="en-US" dirty="0"/>
          </a:p>
        </p:txBody>
      </p:sp>
    </p:spTree>
    <p:extLst>
      <p:ext uri="{BB962C8B-B14F-4D97-AF65-F5344CB8AC3E}">
        <p14:creationId xmlns:p14="http://schemas.microsoft.com/office/powerpoint/2010/main" val="3650306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518CD-23D5-4FDB-8165-D5D66EF12F73}"/>
              </a:ext>
            </a:extLst>
          </p:cNvPr>
          <p:cNvSpPr>
            <a:spLocks noGrp="1"/>
          </p:cNvSpPr>
          <p:nvPr>
            <p:ph type="title"/>
          </p:nvPr>
        </p:nvSpPr>
        <p:spPr/>
        <p:txBody>
          <a:bodyPr>
            <a:normAutofit fontScale="90000"/>
          </a:bodyPr>
          <a:lstStyle/>
          <a:p>
            <a:br>
              <a:rPr lang="en-US" dirty="0"/>
            </a:br>
            <a:br>
              <a:rPr lang="en-US" dirty="0"/>
            </a:br>
            <a:br>
              <a:rPr lang="en-US" dirty="0"/>
            </a:br>
            <a:br>
              <a:rPr lang="en-US" dirty="0"/>
            </a:br>
            <a:br>
              <a:rPr lang="en-US" dirty="0"/>
            </a:br>
            <a:br>
              <a:rPr lang="en-US" dirty="0"/>
            </a:br>
            <a:br>
              <a:rPr lang="en-US" dirty="0"/>
            </a:br>
            <a:br>
              <a:rPr lang="en-US" dirty="0"/>
            </a:br>
            <a:br>
              <a:rPr lang="en-US" dirty="0"/>
            </a:br>
            <a:r>
              <a:rPr lang="en-US" dirty="0"/>
              <a:t>       </a:t>
            </a:r>
            <a:r>
              <a:rPr lang="en-US" sz="4900" dirty="0" err="1"/>
              <a:t>EFMLEA</a:t>
            </a:r>
            <a:r>
              <a:rPr lang="en-US" sz="4900" dirty="0"/>
              <a:t>–Unpaid and Paid Leave Periods </a:t>
            </a:r>
            <a:br>
              <a:rPr lang="en-US" sz="4900" dirty="0"/>
            </a:br>
            <a:br>
              <a:rPr lang="en-US" dirty="0"/>
            </a:br>
            <a:r>
              <a:rPr lang="en-US" sz="3100" dirty="0"/>
              <a:t>• Initial two weeks of </a:t>
            </a:r>
            <a:r>
              <a:rPr lang="en-US" sz="3100" dirty="0" err="1"/>
              <a:t>EFMLEA</a:t>
            </a:r>
            <a:r>
              <a:rPr lang="en-US" sz="3100" dirty="0"/>
              <a:t> leave is “unpaid” – Employee may choose to use paid sick leave under the </a:t>
            </a:r>
            <a:r>
              <a:rPr lang="en-US" sz="3100" dirty="0" err="1"/>
              <a:t>EPSLA</a:t>
            </a:r>
            <a:r>
              <a:rPr lang="en-US" sz="3100" dirty="0"/>
              <a:t>, or accrued paid time under their employer benefits package, at the same time as unpaid </a:t>
            </a:r>
            <a:r>
              <a:rPr lang="en-US" sz="3100" dirty="0" err="1"/>
              <a:t>EFMLEA</a:t>
            </a:r>
            <a:r>
              <a:rPr lang="en-US" sz="3100" dirty="0"/>
              <a:t> leave.</a:t>
            </a:r>
            <a:br>
              <a:rPr lang="en-US" sz="3100" dirty="0"/>
            </a:br>
            <a:br>
              <a:rPr lang="en-US" sz="3100" dirty="0"/>
            </a:br>
            <a:r>
              <a:rPr lang="en-US" sz="3100" dirty="0"/>
              <a:t>• Up to 10 weeks paid leave available – Hours of leave are paid at two-thirds the employee’s regular rate of pay – Employer does not have to pay more than $200 a day or $10,000 total under </a:t>
            </a:r>
            <a:r>
              <a:rPr lang="en-US" sz="3100" dirty="0" err="1"/>
              <a:t>EFMLEA</a:t>
            </a:r>
            <a:r>
              <a:rPr lang="en-US" sz="3100" dirty="0"/>
              <a:t>.</a:t>
            </a:r>
          </a:p>
        </p:txBody>
      </p:sp>
    </p:spTree>
    <p:extLst>
      <p:ext uri="{BB962C8B-B14F-4D97-AF65-F5344CB8AC3E}">
        <p14:creationId xmlns:p14="http://schemas.microsoft.com/office/powerpoint/2010/main" val="3697141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0C0BE-A857-40BC-B1AE-4E7768CFB192}"/>
              </a:ext>
            </a:extLst>
          </p:cNvPr>
          <p:cNvSpPr>
            <a:spLocks noGrp="1"/>
          </p:cNvSpPr>
          <p:nvPr>
            <p:ph type="title"/>
          </p:nvPr>
        </p:nvSpPr>
        <p:spPr/>
        <p:txBody>
          <a:bodyPr/>
          <a:lstStyle/>
          <a:p>
            <a:r>
              <a:rPr lang="en-US" dirty="0"/>
              <a:t>           Inter-Play of </a:t>
            </a:r>
            <a:r>
              <a:rPr lang="en-US" dirty="0" err="1"/>
              <a:t>EPSLA</a:t>
            </a:r>
            <a:r>
              <a:rPr lang="en-US" dirty="0"/>
              <a:t> and </a:t>
            </a:r>
            <a:r>
              <a:rPr lang="en-US" dirty="0" err="1"/>
              <a:t>EFMLEA</a:t>
            </a:r>
            <a:r>
              <a:rPr lang="en-US" dirty="0"/>
              <a:t>:</a:t>
            </a:r>
          </a:p>
        </p:txBody>
      </p:sp>
      <p:sp>
        <p:nvSpPr>
          <p:cNvPr id="3" name="Content Placeholder 2">
            <a:extLst>
              <a:ext uri="{FF2B5EF4-FFF2-40B4-BE49-F238E27FC236}">
                <a16:creationId xmlns:a16="http://schemas.microsoft.com/office/drawing/2014/main" id="{83D46F95-D27F-4FBB-A7EC-CD6617FEBE40}"/>
              </a:ext>
            </a:extLst>
          </p:cNvPr>
          <p:cNvSpPr>
            <a:spLocks noGrp="1"/>
          </p:cNvSpPr>
          <p:nvPr>
            <p:ph idx="1"/>
          </p:nvPr>
        </p:nvSpPr>
        <p:spPr/>
        <p:txBody>
          <a:bodyPr>
            <a:normAutofit fontScale="92500" lnSpcReduction="10000"/>
          </a:bodyPr>
          <a:lstStyle/>
          <a:p>
            <a:pPr>
              <a:buFont typeface="Wingdings" panose="05000000000000000000" pitchFamily="2" charset="2"/>
              <a:buChar char="Ø"/>
            </a:pPr>
            <a:r>
              <a:rPr lang="en-US" dirty="0"/>
              <a:t>If an employee is home with a child because the child’s school or place of care is closed or the child’s care provider is unavailable because of Covid-19 related reasons, the employee is eligible for both sick leave and </a:t>
            </a:r>
            <a:r>
              <a:rPr lang="en-US" dirty="0" err="1"/>
              <a:t>EFMLEA</a:t>
            </a:r>
            <a:r>
              <a:rPr lang="en-US" dirty="0"/>
              <a:t> benefits, but only for a total of twelve weeks of paid leave. </a:t>
            </a:r>
          </a:p>
          <a:p>
            <a:pPr>
              <a:buFont typeface="Wingdings" panose="05000000000000000000" pitchFamily="2" charset="2"/>
              <a:buChar char="Ø"/>
            </a:pPr>
            <a:r>
              <a:rPr lang="en-US" dirty="0"/>
              <a:t>The </a:t>
            </a:r>
            <a:r>
              <a:rPr lang="en-US" dirty="0" err="1"/>
              <a:t>EPSLA</a:t>
            </a:r>
            <a:r>
              <a:rPr lang="en-US" dirty="0"/>
              <a:t> provides for an initial two weeks of paid leave. This period thus covers the first ten workdays of expanded family and medical leave, which are otherwise unpaid under the </a:t>
            </a:r>
            <a:r>
              <a:rPr lang="en-US" dirty="0" err="1"/>
              <a:t>EFMLEA</a:t>
            </a:r>
            <a:r>
              <a:rPr lang="en-US" dirty="0"/>
              <a:t> (unless employee has and elects to use accrued vacation, personal, or medical or sick leave provided under  employer’s policy). </a:t>
            </a:r>
          </a:p>
          <a:p>
            <a:pPr>
              <a:buFont typeface="Wingdings" panose="05000000000000000000" pitchFamily="2" charset="2"/>
              <a:buChar char="Ø"/>
            </a:pPr>
            <a:r>
              <a:rPr lang="en-US" dirty="0"/>
              <a:t> After the first ten workdays have elapsed, the employee will receive 2/3 of your </a:t>
            </a:r>
            <a:r>
              <a:rPr lang="en-US" u="sng" dirty="0">
                <a:hlinkClick r:id="rId2"/>
              </a:rPr>
              <a:t>regular rate of pay</a:t>
            </a:r>
            <a:r>
              <a:rPr lang="en-US" dirty="0"/>
              <a:t> for the hours you would have been scheduled to work in the subsequent ten weeks under the </a:t>
            </a:r>
            <a:r>
              <a:rPr lang="en-US" dirty="0" err="1"/>
              <a:t>EFMLEA</a:t>
            </a:r>
            <a:r>
              <a:rPr lang="en-US" dirty="0"/>
              <a:t>. </a:t>
            </a:r>
          </a:p>
          <a:p>
            <a:endParaRPr lang="en-US" dirty="0"/>
          </a:p>
        </p:txBody>
      </p:sp>
    </p:spTree>
    <p:extLst>
      <p:ext uri="{BB962C8B-B14F-4D97-AF65-F5344CB8AC3E}">
        <p14:creationId xmlns:p14="http://schemas.microsoft.com/office/powerpoint/2010/main" val="3831773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01697B2E34CD24EB590DB9F906B1C6E" ma:contentTypeVersion="9" ma:contentTypeDescription="Create a new document." ma:contentTypeScope="" ma:versionID="004761463f1449f33558397cd92b7bc2">
  <xsd:schema xmlns:xsd="http://www.w3.org/2001/XMLSchema" xmlns:xs="http://www.w3.org/2001/XMLSchema" xmlns:p="http://schemas.microsoft.com/office/2006/metadata/properties" xmlns:ns2="bbf677ce-3023-46f9-b6c2-a96cc90cd511" targetNamespace="http://schemas.microsoft.com/office/2006/metadata/properties" ma:root="true" ma:fieldsID="b79d12b66e3327454de64a468eea1524" ns2:_="">
    <xsd:import namespace="bbf677ce-3023-46f9-b6c2-a96cc90cd51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f677ce-3023-46f9-b6c2-a96cc90cd5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DD492D-CB6A-4477-B12C-43C2A118D18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FB128F3-F20A-490A-889B-1AB0300C34A4}">
  <ds:schemaRefs>
    <ds:schemaRef ds:uri="http://schemas.microsoft.com/sharepoint/v3/contenttype/forms"/>
  </ds:schemaRefs>
</ds:datastoreItem>
</file>

<file path=customXml/itemProps3.xml><?xml version="1.0" encoding="utf-8"?>
<ds:datastoreItem xmlns:ds="http://schemas.openxmlformats.org/officeDocument/2006/customXml" ds:itemID="{D811DDBA-E827-4A8C-AD30-881C20773C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f677ce-3023-46f9-b6c2-a96cc90cd5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7276</TotalTime>
  <Words>1065</Words>
  <Application>Microsoft Office PowerPoint</Application>
  <PresentationFormat>Widescreen</PresentationFormat>
  <Paragraphs>72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Source Sans Pro</vt:lpstr>
      <vt:lpstr>Wingdings</vt:lpstr>
      <vt:lpstr>Office Theme</vt:lpstr>
      <vt:lpstr>Emergency Family and Medical Leave Expansion Act (EFMLEA)</vt:lpstr>
      <vt:lpstr>          The FFCRA amends the FMLA to grant emergency FMLA leave when an employee is needed to care for a son or daughter when the need is related to a public health emergency (PHE) that results in a school closure, place of care closure, or unavailability of the son or daughter’s normal childcare provider.   </vt:lpstr>
      <vt:lpstr>PowerPoint Presentation</vt:lpstr>
      <vt:lpstr>            Employee Eligibility for EFMLEA:</vt:lpstr>
      <vt:lpstr>EFMLEA–Qualifying Reason for Leave</vt:lpstr>
      <vt:lpstr>EFMLEA Leave–Interaction with the FMLA</vt:lpstr>
      <vt:lpstr>Emergency Family and Medical Leave Expansion Act (EFMLEA) Benefit Basics:</vt:lpstr>
      <vt:lpstr>                EFMLEA–Unpaid and Paid Leave Periods   • Initial two weeks of EFMLEA leave is “unpaid” – Employee may choose to use paid sick leave under the EPSLA, or accrued paid time under their employer benefits package, at the same time as unpaid EFMLEA leave.  • Up to 10 weeks paid leave available – Hours of leave are paid at two-thirds the employee’s regular rate of pay – Employer does not have to pay more than $200 a day or $10,000 total under EFMLEA.</vt:lpstr>
      <vt:lpstr>           Inter-Play of EPSLA and EFMLEA:</vt:lpstr>
      <vt:lpstr>PowerPoint Presentation</vt:lpstr>
      <vt:lpstr>PowerPoint Presentation</vt:lpstr>
      <vt:lpstr>PowerPoint Presentation</vt:lpstr>
      <vt:lpstr>“Inability to Work” – meaning under EFMLEA:</vt:lpstr>
      <vt:lpstr>How to Apply for EFMLEA Leave Benefits:</vt:lpstr>
      <vt:lpstr>PowerPoint Presentation</vt:lpstr>
      <vt:lpstr>This presentation contains legal information prepared by LSHV and it not to be construed as legal advice.   Unless otherwise noted, the content contained herein, including graphic images, buttons and text, are the exclusive property of LSHV.  Except for personal use, these items may not be copied, distributed, displayed, reproduced, or transmitted in any form or by any means, electronic, mechanical, photocopying, recording, or otherwise without prior written permission of LSHV.  This information was prepared on 5/20/2020.  Please note that any applicable laws, orders and directives are subject to change.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Family and Medical Leave Expansion Act (EFMLEA) Benefit Basics: • Employee can only use EFMLEA leave to care for his or her son or daughter whose school or place of care is closed (or child care provider is unavailable) due to COVID-19 related reasons • Up to 12 workweeks of job-protected leave, with continuation of health insurance • Initial 2 weeks unpaid • Remaining 10 weeks paid at two-thirds the employee’s regular rate of pay</dc:title>
  <dc:creator>McNamara, William</dc:creator>
  <cp:lastModifiedBy>Zuvic, Averyann</cp:lastModifiedBy>
  <cp:revision>38</cp:revision>
  <dcterms:created xsi:type="dcterms:W3CDTF">2020-05-06T19:56:04Z</dcterms:created>
  <dcterms:modified xsi:type="dcterms:W3CDTF">2020-05-20T18:02:21Z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0x010100601697B2E34CD24EB590DB9F906B1C6E</vt:lpwstr>
  </property>
</Properties>
</file>